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0" r:id="rId1"/>
  </p:sldMasterIdLst>
  <p:notesMasterIdLst>
    <p:notesMasterId r:id="rId36"/>
  </p:notesMasterIdLst>
  <p:handoutMasterIdLst>
    <p:handoutMasterId r:id="rId37"/>
  </p:handoutMasterIdLst>
  <p:sldIdLst>
    <p:sldId id="256" r:id="rId2"/>
    <p:sldId id="455" r:id="rId3"/>
    <p:sldId id="430" r:id="rId4"/>
    <p:sldId id="429" r:id="rId5"/>
    <p:sldId id="431" r:id="rId6"/>
    <p:sldId id="432" r:id="rId7"/>
    <p:sldId id="433" r:id="rId8"/>
    <p:sldId id="434" r:id="rId9"/>
    <p:sldId id="465" r:id="rId10"/>
    <p:sldId id="436" r:id="rId11"/>
    <p:sldId id="440" r:id="rId12"/>
    <p:sldId id="437" r:id="rId13"/>
    <p:sldId id="441" r:id="rId14"/>
    <p:sldId id="466" r:id="rId15"/>
    <p:sldId id="443" r:id="rId16"/>
    <p:sldId id="471" r:id="rId17"/>
    <p:sldId id="448" r:id="rId18"/>
    <p:sldId id="456" r:id="rId19"/>
    <p:sldId id="470" r:id="rId20"/>
    <p:sldId id="447" r:id="rId21"/>
    <p:sldId id="446" r:id="rId22"/>
    <p:sldId id="467" r:id="rId23"/>
    <p:sldId id="442" r:id="rId24"/>
    <p:sldId id="444" r:id="rId25"/>
    <p:sldId id="445" r:id="rId26"/>
    <p:sldId id="450" r:id="rId27"/>
    <p:sldId id="452" r:id="rId28"/>
    <p:sldId id="469" r:id="rId29"/>
    <p:sldId id="468" r:id="rId30"/>
    <p:sldId id="454" r:id="rId31"/>
    <p:sldId id="457" r:id="rId32"/>
    <p:sldId id="459" r:id="rId33"/>
    <p:sldId id="460" r:id="rId34"/>
    <p:sldId id="461" r:id="rId3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19" autoAdjust="0"/>
    <p:restoredTop sz="94660"/>
  </p:normalViewPr>
  <p:slideViewPr>
    <p:cSldViewPr>
      <p:cViewPr varScale="1">
        <p:scale>
          <a:sx n="61" d="100"/>
          <a:sy n="61" d="100"/>
        </p:scale>
        <p:origin x="48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2026" y="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92CAE9C-F695-492D-B5D8-B72219B510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103CEF-FC62-44B0-83A5-BB53F0EE70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A7BF5-3237-499E-AD03-78C212F4D4A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8AC1E6-80DF-4A58-976F-B81316849E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B46084-D4D1-4BCD-ACE5-365E304A6E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27857-90BF-46B1-A849-C7C507DB1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16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89CDD-ADFC-4CFC-A9A1-57787038BB5A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536ED-1E5A-4D04-81E2-30B8EE40D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1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96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76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57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72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65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44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71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68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82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8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81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49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73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80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96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8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57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64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48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947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72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431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88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85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8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0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87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29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38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23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536ED-1E5A-4D04-81E2-30B8EE40D3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7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924563-4301-4CE6-A12B-C7C187EA2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BC2199-CB40-4AEF-B6CE-B1A979D05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26F512-3D2E-4B19-AFB8-8697C7E03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C1E132-39AB-4504-8DCE-29D936D68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C56C41-C04D-4FFE-ABAC-422931AC2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2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ADA4B-3D16-4307-8688-A9117A3C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6CCB43-668D-4F68-9B28-1F0FE18D7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543787-33E0-47E3-B4B9-73C8A109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EB39DA-C641-4EAB-80E0-DFA7BB6E4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366A48-CCF5-4B93-A950-C34631DC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E946B73-E790-4C6F-8E30-A86DFC295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4B2D3B-F275-4AF5-8F39-41C7E9E96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84BBAE-06F9-405F-8CD2-6C2A81C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1B1262-A6AF-4165-85A8-AF03E917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5FA4B6-5191-4BDB-B959-3826B9E8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2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B7FAC-2689-4DB2-AAA2-7F33ABC0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6CEF86-7E40-49B4-B6AF-43E2E9715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8A2FA8-F07C-4B38-9E77-F0947CC0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ADC99C-74B9-4B39-AF80-B4D9F58F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BE741A-1EB8-483D-A396-55FCB446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FED57C-314C-4F61-B885-97BCAA08C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8D2A73-C006-40EE-B5B3-D0A4DA350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722F56-8A03-4D12-A878-2A3B0022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287E29-DBD0-4B86-9F2D-4EE68B731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7AFC33-8679-4831-827B-939D5A45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2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BD0E64-E091-4FA4-A306-672C1131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4C0949-6AE0-4BD2-AF08-028D0CAB7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3616FC-B5B5-4983-8ADD-7033703DC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A8E074-0560-4E22-931A-D28D1224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DD25B7-3015-4EBC-A3E3-C7D7B626F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8DAB84-4583-4E78-AF03-5DFE4644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7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F1BA84-DF9C-4BD8-AA97-7CABC2C0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F8861C-10EF-4100-8628-96AB95679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F06E4E-23C6-402C-B7AF-0C5947C30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0B7A9A-B167-4E7C-A19D-CCC048275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4B3FE2D-B634-4415-84EE-23EB16CD9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F41210-C1A3-4B2E-ABEA-04FDC4D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818A49-E2DC-42BD-9B4F-0E842BFF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096BE9-071E-497B-83DA-3BD93B3DF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6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96469-9360-4698-BF15-606222EE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3EDC7D9-F6D7-47C9-A0A3-97C0E5F0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F766A1-84B7-4B96-8EB0-828FCAEB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63F83E-EC08-473C-8BE8-DD6A1964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BD9C29-89E4-4DF4-8E58-068C74CF7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10BE02-1986-48AE-83BF-AABC62028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5E9D0E-463F-46DC-986F-4872343C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F6323-8B66-468A-BBB7-D8819A91C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F1C327-EA87-4D9A-A762-5454826B9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622F1A-4338-4D20-A892-AD8F30E72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43D6A4-48AE-49EF-9005-E3D541CF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B06174-0555-4AFC-BB26-11504548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5C22D0-EB5B-4A2C-BB32-22044149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1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937AC-0011-4C2E-87B9-CD356F6E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FD8AB9-1DC6-4902-BFC1-DA8D858F9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63BD3D-9183-431F-AF3C-A6A45F81D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8B0D4D-B6D3-4FE9-9A8F-34645D336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CCD178-7CFB-4DB0-A82C-6D578028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4B514-2477-498B-91C7-5504966C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8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D5F4536-DA7B-4BF2-BBD9-EAEEFB79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D63E2E-9367-4F8A-B53E-B068512D0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1DFE16-DDFD-4637-B41B-EA31BD691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CCFAA6-F67C-41E8-AF6D-64C2121D1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CD9F9-CF8C-40DD-88C0-6B417CFC5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6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6524" y="2369708"/>
            <a:ext cx="6900676" cy="26526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2460" marR="624840" indent="-2540" algn="ctr">
              <a:lnSpc>
                <a:spcPct val="100000"/>
              </a:lnSpc>
              <a:spcBef>
                <a:spcPts val="105"/>
              </a:spcBef>
            </a:pPr>
            <a:r>
              <a:rPr sz="3500" spc="5" dirty="0">
                <a:solidFill>
                  <a:srgbClr val="006FC0"/>
                </a:solidFill>
                <a:latin typeface="Segoe UI"/>
                <a:cs typeface="Segoe UI"/>
              </a:rPr>
              <a:t>Electrochemistry </a:t>
            </a:r>
            <a:r>
              <a:rPr sz="3500" spc="-5" dirty="0">
                <a:solidFill>
                  <a:srgbClr val="006FC0"/>
                </a:solidFill>
                <a:latin typeface="Segoe UI"/>
                <a:cs typeface="Segoe UI"/>
              </a:rPr>
              <a:t>for </a:t>
            </a:r>
            <a:r>
              <a:rPr sz="3500" dirty="0">
                <a:solidFill>
                  <a:srgbClr val="006FC0"/>
                </a:solidFill>
                <a:latin typeface="Segoe UI"/>
                <a:cs typeface="Segoe UI"/>
              </a:rPr>
              <a:t> </a:t>
            </a:r>
            <a:r>
              <a:rPr sz="3500" spc="-5" dirty="0">
                <a:solidFill>
                  <a:srgbClr val="006FC0"/>
                </a:solidFill>
                <a:latin typeface="Segoe UI"/>
                <a:cs typeface="Segoe UI"/>
              </a:rPr>
              <a:t>Materials</a:t>
            </a:r>
            <a:r>
              <a:rPr sz="3500" spc="-120" dirty="0">
                <a:solidFill>
                  <a:srgbClr val="006FC0"/>
                </a:solidFill>
                <a:latin typeface="Segoe UI"/>
                <a:cs typeface="Segoe UI"/>
              </a:rPr>
              <a:t> </a:t>
            </a:r>
            <a:r>
              <a:rPr sz="3500" spc="-35" dirty="0">
                <a:solidFill>
                  <a:srgbClr val="006FC0"/>
                </a:solidFill>
                <a:latin typeface="Segoe UI"/>
                <a:cs typeface="Segoe UI"/>
              </a:rPr>
              <a:t>Technology</a:t>
            </a:r>
            <a:endParaRPr sz="35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50" dirty="0">
              <a:latin typeface="Segoe UI"/>
              <a:cs typeface="Segoe UI"/>
            </a:endParaRPr>
          </a:p>
          <a:p>
            <a:pPr marL="12700" marR="5080" algn="ctr">
              <a:lnSpc>
                <a:spcPct val="100000"/>
              </a:lnSpc>
            </a:pPr>
            <a:r>
              <a:rPr sz="3500" spc="-5" dirty="0">
                <a:solidFill>
                  <a:srgbClr val="006FC0"/>
                </a:solidFill>
                <a:latin typeface="Segoe UI"/>
                <a:cs typeface="Segoe UI"/>
              </a:rPr>
              <a:t>Chapter</a:t>
            </a:r>
            <a:r>
              <a:rPr sz="3500" spc="-15" dirty="0">
                <a:solidFill>
                  <a:srgbClr val="006FC0"/>
                </a:solidFill>
                <a:latin typeface="Segoe UI"/>
                <a:cs typeface="Segoe UI"/>
              </a:rPr>
              <a:t> </a:t>
            </a:r>
            <a:r>
              <a:rPr lang="fr-CH" sz="3500" spc="-5" dirty="0">
                <a:solidFill>
                  <a:srgbClr val="006FC0"/>
                </a:solidFill>
                <a:latin typeface="Segoe UI"/>
                <a:cs typeface="Segoe UI"/>
              </a:rPr>
              <a:t>3</a:t>
            </a:r>
            <a:r>
              <a:rPr sz="3500" spc="-5" dirty="0">
                <a:solidFill>
                  <a:srgbClr val="006FC0"/>
                </a:solidFill>
                <a:latin typeface="Segoe UI"/>
                <a:cs typeface="Segoe UI"/>
              </a:rPr>
              <a:t>.</a:t>
            </a:r>
            <a:r>
              <a:rPr sz="3500" spc="-25" dirty="0">
                <a:solidFill>
                  <a:srgbClr val="006FC0"/>
                </a:solidFill>
                <a:latin typeface="Segoe UI"/>
                <a:cs typeface="Segoe UI"/>
              </a:rPr>
              <a:t> </a:t>
            </a:r>
            <a:r>
              <a:rPr lang="fr-CH" sz="3500" spc="-5" dirty="0" err="1">
                <a:solidFill>
                  <a:srgbClr val="006FC0"/>
                </a:solidFill>
                <a:latin typeface="Segoe UI"/>
                <a:cs typeface="Segoe UI"/>
              </a:rPr>
              <a:t>Electrodeposition</a:t>
            </a:r>
            <a:r>
              <a:rPr lang="fr-CH" sz="3500" spc="-5" dirty="0">
                <a:solidFill>
                  <a:srgbClr val="006FC0"/>
                </a:solidFill>
                <a:latin typeface="Segoe UI"/>
                <a:cs typeface="Segoe UI"/>
              </a:rPr>
              <a:t> of </a:t>
            </a:r>
            <a:r>
              <a:rPr lang="fr-CH" sz="3500" spc="-5" dirty="0" err="1">
                <a:solidFill>
                  <a:srgbClr val="006FC0"/>
                </a:solidFill>
                <a:latin typeface="Segoe UI"/>
                <a:cs typeface="Segoe UI"/>
              </a:rPr>
              <a:t>alloys</a:t>
            </a:r>
            <a:r>
              <a:rPr lang="fr-CH" sz="3500" spc="-5" dirty="0">
                <a:solidFill>
                  <a:srgbClr val="006FC0"/>
                </a:solidFill>
                <a:latin typeface="Segoe UI"/>
                <a:cs typeface="Segoe UI"/>
              </a:rPr>
              <a:t> and </a:t>
            </a:r>
            <a:r>
              <a:rPr lang="fr-CH" sz="3500" spc="-5" dirty="0" err="1">
                <a:solidFill>
                  <a:srgbClr val="006FC0"/>
                </a:solidFill>
                <a:latin typeface="Segoe UI"/>
                <a:cs typeface="Segoe UI"/>
              </a:rPr>
              <a:t>solid</a:t>
            </a:r>
            <a:r>
              <a:rPr lang="fr-CH" sz="3500" spc="-5" dirty="0">
                <a:solidFill>
                  <a:srgbClr val="006FC0"/>
                </a:solidFill>
                <a:latin typeface="Segoe UI"/>
                <a:cs typeface="Segoe UI"/>
              </a:rPr>
              <a:t> solutions</a:t>
            </a:r>
            <a:endParaRPr sz="3500" dirty="0">
              <a:latin typeface="Segoe UI"/>
              <a:cs typeface="Segoe UI"/>
            </a:endParaRPr>
          </a:p>
        </p:txBody>
      </p:sp>
      <p:sp>
        <p:nvSpPr>
          <p:cNvPr id="3" name="Espace réservé du numéro de diapositive 11">
            <a:extLst>
              <a:ext uri="{FF2B5EF4-FFF2-40B4-BE49-F238E27FC236}">
                <a16:creationId xmlns:a16="http://schemas.microsoft.com/office/drawing/2014/main" id="{6ABDD897-736A-4C62-808B-8A6180A4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</a:t>
            </a:fld>
            <a:endParaRPr lang="en-US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10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Co-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/>
              <p:nvPr/>
            </p:nvSpPr>
            <p:spPr>
              <a:xfrm>
                <a:off x="609601" y="1524000"/>
                <a:ext cx="7924798" cy="2880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CH" sz="2400" dirty="0"/>
                  <a:t>Both </a:t>
                </a:r>
                <a:r>
                  <a:rPr lang="fr-CH" sz="2400" dirty="0" err="1"/>
                  <a:t>metal</a:t>
                </a:r>
                <a:r>
                  <a:rPr lang="fr-CH" sz="2400" dirty="0"/>
                  <a:t> cations are </a:t>
                </a:r>
                <a:r>
                  <a:rPr lang="fr-CH" sz="2400" dirty="0" err="1"/>
                  <a:t>reduced</a:t>
                </a:r>
                <a:r>
                  <a:rPr lang="fr-CH" sz="2400" dirty="0"/>
                  <a:t> </a:t>
                </a:r>
                <a:r>
                  <a:rPr lang="fr-CH" sz="2400" dirty="0" err="1"/>
                  <a:t>independently</a:t>
                </a:r>
                <a:r>
                  <a:rPr lang="fr-CH" sz="2400" dirty="0"/>
                  <a:t>:</a:t>
                </a:r>
              </a:p>
              <a:p>
                <a:endParaRPr lang="fr-CH" sz="2800" dirty="0"/>
              </a:p>
              <a:p>
                <a:pPr algn="ctr"/>
                <a:r>
                  <a:rPr lang="fr-CH" sz="2000" dirty="0"/>
                  <a:t>The </a:t>
                </a:r>
                <a:r>
                  <a:rPr lang="fr-CH" sz="2000" dirty="0" err="1"/>
                  <a:t>deposit</a:t>
                </a:r>
                <a:r>
                  <a:rPr lang="fr-CH" sz="2000" dirty="0"/>
                  <a:t> composition </a:t>
                </a:r>
                <a:r>
                  <a:rPr lang="fr-CH" sz="2000" dirty="0" err="1"/>
                  <a:t>will</a:t>
                </a:r>
                <a:r>
                  <a:rPr lang="fr-CH" sz="2000" dirty="0"/>
                  <a:t> </a:t>
                </a:r>
                <a:r>
                  <a:rPr lang="fr-CH" sz="2000" dirty="0" err="1"/>
                  <a:t>depend</a:t>
                </a:r>
                <a:r>
                  <a:rPr lang="fr-CH" sz="2000" dirty="0"/>
                  <a:t> on partial </a:t>
                </a:r>
                <a:r>
                  <a:rPr lang="fr-CH" sz="2000" dirty="0" err="1"/>
                  <a:t>currents</a:t>
                </a:r>
                <a:r>
                  <a:rPr lang="fr-CH" sz="2000" dirty="0"/>
                  <a:t>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A</a:t>
                </a:r>
                <a:r>
                  <a:rPr lang="fr-CH" sz="2000" dirty="0"/>
                  <a:t>(t) and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B</a:t>
                </a:r>
                <a:r>
                  <a:rPr lang="fr-CH" sz="2000" dirty="0"/>
                  <a:t>(t):</a:t>
                </a:r>
              </a:p>
              <a:p>
                <a:endParaRPr lang="fr-CH" sz="2000" dirty="0"/>
              </a:p>
              <a:p>
                <a:pPr algn="ctr"/>
                <a:r>
                  <a:rPr lang="fr-CH" sz="24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Express the </a:t>
                </a:r>
                <a:r>
                  <a:rPr lang="fr-CH" sz="24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general</a:t>
                </a:r>
                <a:r>
                  <a:rPr lang="fr-CH" sz="24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4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equation</a:t>
                </a:r>
                <a:r>
                  <a:rPr lang="fr-CH" sz="24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4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that</a:t>
                </a:r>
                <a:r>
                  <a:rPr lang="fr-CH" sz="24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4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gives</a:t>
                </a:r>
                <a:r>
                  <a:rPr lang="fr-CH" sz="24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4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molar</a:t>
                </a:r>
                <a:r>
                  <a:rPr lang="fr-CH" sz="24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24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2400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sz="2400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sz="2400" b="1" i="1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sz="2400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sz="24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!</a:t>
                </a:r>
              </a:p>
              <a:p>
                <a:pPr algn="ctr"/>
                <a:endParaRPr lang="fr-CH" sz="2000" dirty="0"/>
              </a:p>
              <a:p>
                <a:pPr algn="ctr"/>
                <a:endParaRPr lang="fr-CH" sz="2000" b="1" dirty="0"/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1524000"/>
                <a:ext cx="7924798" cy="2880469"/>
              </a:xfrm>
              <a:prstGeom prst="rect">
                <a:avLst/>
              </a:prstGeom>
              <a:blipFill>
                <a:blip r:embed="rId3"/>
                <a:stretch>
                  <a:fillRect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86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11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Co-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/>
              <p:nvPr/>
            </p:nvSpPr>
            <p:spPr>
              <a:xfrm>
                <a:off x="609601" y="1524000"/>
                <a:ext cx="7924798" cy="3080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CH" sz="2400" dirty="0"/>
                  <a:t>Both </a:t>
                </a:r>
                <a:r>
                  <a:rPr lang="fr-CH" sz="2400" dirty="0" err="1"/>
                  <a:t>metal</a:t>
                </a:r>
                <a:r>
                  <a:rPr lang="fr-CH" sz="2400" dirty="0"/>
                  <a:t> cations are </a:t>
                </a:r>
                <a:r>
                  <a:rPr lang="fr-CH" sz="2400" dirty="0" err="1"/>
                  <a:t>reduced</a:t>
                </a:r>
                <a:r>
                  <a:rPr lang="fr-CH" sz="2400" dirty="0"/>
                  <a:t> </a:t>
                </a:r>
                <a:r>
                  <a:rPr lang="fr-CH" sz="2400" dirty="0" err="1"/>
                  <a:t>independently</a:t>
                </a:r>
                <a:r>
                  <a:rPr lang="fr-CH" sz="2400" dirty="0"/>
                  <a:t>:</a:t>
                </a:r>
              </a:p>
              <a:p>
                <a:endParaRPr lang="fr-CH" sz="2800" dirty="0"/>
              </a:p>
              <a:p>
                <a:pPr algn="ctr"/>
                <a:r>
                  <a:rPr lang="fr-CH" sz="2000" dirty="0"/>
                  <a:t>The </a:t>
                </a:r>
                <a:r>
                  <a:rPr lang="fr-CH" sz="2000" dirty="0" err="1"/>
                  <a:t>deposit</a:t>
                </a:r>
                <a:r>
                  <a:rPr lang="fr-CH" sz="2000" dirty="0"/>
                  <a:t> composition </a:t>
                </a:r>
                <a:r>
                  <a:rPr lang="fr-CH" sz="2000" dirty="0" err="1"/>
                  <a:t>will</a:t>
                </a:r>
                <a:r>
                  <a:rPr lang="fr-CH" sz="2000" dirty="0"/>
                  <a:t> </a:t>
                </a:r>
                <a:r>
                  <a:rPr lang="fr-CH" sz="2000" dirty="0" err="1"/>
                  <a:t>depend</a:t>
                </a:r>
                <a:r>
                  <a:rPr lang="fr-CH" sz="2000" dirty="0"/>
                  <a:t> on partial </a:t>
                </a:r>
                <a:r>
                  <a:rPr lang="fr-CH" sz="2000" dirty="0" err="1"/>
                  <a:t>current</a:t>
                </a:r>
                <a:r>
                  <a:rPr lang="fr-CH" sz="2000" dirty="0"/>
                  <a:t>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A</a:t>
                </a:r>
                <a:r>
                  <a:rPr lang="fr-CH" sz="2000" dirty="0"/>
                  <a:t>(t) and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B</a:t>
                </a:r>
                <a:r>
                  <a:rPr lang="fr-CH" sz="2000" dirty="0"/>
                  <a:t>(t):</a:t>
                </a:r>
              </a:p>
              <a:p>
                <a:endParaRPr lang="fr-CH" sz="2000" dirty="0"/>
              </a:p>
              <a:p>
                <a:pPr algn="ctr"/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fr-CH" sz="2000" dirty="0"/>
                  <a:t>   and    </a:t>
                </a:r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fr-CH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fr-CH" sz="2000" dirty="0"/>
              </a:p>
              <a:p>
                <a:pPr algn="ctr"/>
                <a:endParaRPr lang="fr-CH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  <m:r>
                        <a:rPr lang="fr-CH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20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fr-CH" sz="20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f>
                        <m:fPr>
                          <m:ctrlPr>
                            <a:rPr lang="fr-CH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  <m:sub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  <m:sub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fr-CH" sz="2000" b="1" dirty="0"/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1524000"/>
                <a:ext cx="7924798" cy="3080074"/>
              </a:xfrm>
              <a:prstGeom prst="rect">
                <a:avLst/>
              </a:prstGeom>
              <a:blipFill>
                <a:blip r:embed="rId3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72436DE-2927-48C4-8EFB-5593E47A4330}"/>
              </a:ext>
            </a:extLst>
          </p:cNvPr>
          <p:cNvSpPr/>
          <p:nvPr/>
        </p:nvSpPr>
        <p:spPr>
          <a:xfrm>
            <a:off x="2971800" y="3694360"/>
            <a:ext cx="3200400" cy="87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40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12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Co-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DDB8CE-B53B-4B93-AC78-BAC1476AE3E2}"/>
              </a:ext>
            </a:extLst>
          </p:cNvPr>
          <p:cNvSpPr txBox="1"/>
          <p:nvPr/>
        </p:nvSpPr>
        <p:spPr>
          <a:xfrm>
            <a:off x="609601" y="1524000"/>
            <a:ext cx="79247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CH" sz="2400" dirty="0"/>
              <a:t>Both </a:t>
            </a:r>
            <a:r>
              <a:rPr lang="fr-CH" sz="2400" dirty="0" err="1"/>
              <a:t>metal</a:t>
            </a:r>
            <a:r>
              <a:rPr lang="fr-CH" sz="2400" dirty="0"/>
              <a:t> cations are </a:t>
            </a:r>
            <a:r>
              <a:rPr lang="fr-CH" sz="2400" dirty="0" err="1"/>
              <a:t>reduced</a:t>
            </a:r>
            <a:r>
              <a:rPr lang="fr-CH" sz="2400" dirty="0"/>
              <a:t> </a:t>
            </a:r>
            <a:r>
              <a:rPr lang="fr-CH" sz="2400" dirty="0" err="1"/>
              <a:t>independently</a:t>
            </a:r>
            <a:r>
              <a:rPr lang="fr-CH" sz="2400" dirty="0"/>
              <a:t>:</a:t>
            </a:r>
          </a:p>
          <a:p>
            <a:endParaRPr lang="fr-CH" sz="2800" dirty="0"/>
          </a:p>
          <a:p>
            <a:pPr algn="ctr"/>
            <a:endParaRPr lang="fr-CH" sz="2000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3B9E321-02D9-414F-B5F8-B608CCCAB26E}"/>
              </a:ext>
            </a:extLst>
          </p:cNvPr>
          <p:cNvSpPr txBox="1"/>
          <p:nvPr/>
        </p:nvSpPr>
        <p:spPr>
          <a:xfrm>
            <a:off x="228601" y="2091542"/>
            <a:ext cx="868679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</a:t>
            </a:r>
            <a:r>
              <a:rPr lang="fr-CH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deposition</a:t>
            </a:r>
            <a:r>
              <a:rPr lang="fr-C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 and B </a:t>
            </a:r>
            <a:r>
              <a:rPr lang="fr-CH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C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carried</a:t>
            </a:r>
            <a:r>
              <a:rPr lang="fr-C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 at </a:t>
            </a:r>
            <a:r>
              <a:rPr lang="fr-CH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overpotentials</a:t>
            </a:r>
            <a:r>
              <a:rPr lang="fr-C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sufficiently</a:t>
            </a:r>
            <a:r>
              <a:rPr lang="fr-C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fr-CH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fr-C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fr-C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fr-C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 </a:t>
            </a:r>
            <a:r>
              <a:rPr lang="fr-CH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</a:t>
            </a:r>
            <a:r>
              <a:rPr lang="fr-C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</a:t>
            </a:r>
            <a:r>
              <a:rPr lang="fr-C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CH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kinetics</a:t>
            </a:r>
            <a:r>
              <a:rPr lang="fr-C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fr-CH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H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fr-CH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parameters</a:t>
            </a:r>
            <a:r>
              <a:rPr lang="fr-CH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  <a:r>
              <a:rPr lang="fr-CH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</a:t>
            </a:r>
            <a:r>
              <a:rPr lang="fr-CH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CH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tune the composition? </a:t>
            </a:r>
          </a:p>
          <a:p>
            <a:pPr algn="ctr"/>
            <a:endParaRPr lang="fr-CH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2EA4C7-A0FD-4CC7-80A5-DD0EC204967F}"/>
              </a:ext>
            </a:extLst>
          </p:cNvPr>
          <p:cNvCxnSpPr/>
          <p:nvPr/>
        </p:nvCxnSpPr>
        <p:spPr>
          <a:xfrm flipV="1">
            <a:off x="2144110" y="3826719"/>
            <a:ext cx="0" cy="2895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724D01-9C0F-441B-B57E-90CCA63670A2}"/>
              </a:ext>
            </a:extLst>
          </p:cNvPr>
          <p:cNvCxnSpPr>
            <a:cxnSpLocks/>
          </p:cNvCxnSpPr>
          <p:nvPr/>
        </p:nvCxnSpPr>
        <p:spPr>
          <a:xfrm>
            <a:off x="2133600" y="5261379"/>
            <a:ext cx="5652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A20380-F0D3-483D-A29B-C6F45586AB38}"/>
              </a:ext>
            </a:extLst>
          </p:cNvPr>
          <p:cNvSpPr/>
          <p:nvPr/>
        </p:nvSpPr>
        <p:spPr>
          <a:xfrm>
            <a:off x="4500734" y="4488343"/>
            <a:ext cx="2773688" cy="1290714"/>
          </a:xfrm>
          <a:custGeom>
            <a:avLst/>
            <a:gdLst>
              <a:gd name="connsiteX0" fmla="*/ 1595128 w 2773688"/>
              <a:gd name="connsiteY0" fmla="*/ 776016 h 1290714"/>
              <a:gd name="connsiteX1" fmla="*/ 1275088 w 2773688"/>
              <a:gd name="connsiteY1" fmla="*/ 781096 h 1290714"/>
              <a:gd name="connsiteX2" fmla="*/ 1122688 w 2773688"/>
              <a:gd name="connsiteY2" fmla="*/ 933496 h 1290714"/>
              <a:gd name="connsiteX3" fmla="*/ 970288 w 2773688"/>
              <a:gd name="connsiteY3" fmla="*/ 1289096 h 1290714"/>
              <a:gd name="connsiteX4" fmla="*/ 787408 w 2773688"/>
              <a:gd name="connsiteY4" fmla="*/ 1065576 h 1290714"/>
              <a:gd name="connsiteX5" fmla="*/ 8 w 2773688"/>
              <a:gd name="connsiteY5" fmla="*/ 1070656 h 1290714"/>
              <a:gd name="connsiteX6" fmla="*/ 772168 w 2773688"/>
              <a:gd name="connsiteY6" fmla="*/ 1030016 h 1290714"/>
              <a:gd name="connsiteX7" fmla="*/ 1183648 w 2773688"/>
              <a:gd name="connsiteY7" fmla="*/ 770936 h 1290714"/>
              <a:gd name="connsiteX8" fmla="*/ 1717048 w 2773688"/>
              <a:gd name="connsiteY8" fmla="*/ 745536 h 1290714"/>
              <a:gd name="connsiteX9" fmla="*/ 1915168 w 2773688"/>
              <a:gd name="connsiteY9" fmla="*/ 415336 h 1290714"/>
              <a:gd name="connsiteX10" fmla="*/ 2016768 w 2773688"/>
              <a:gd name="connsiteY10" fmla="*/ 3856 h 1290714"/>
              <a:gd name="connsiteX11" fmla="*/ 2179328 w 2773688"/>
              <a:gd name="connsiteY11" fmla="*/ 674416 h 1290714"/>
              <a:gd name="connsiteX12" fmla="*/ 2407928 w 2773688"/>
              <a:gd name="connsiteY12" fmla="*/ 765856 h 1290714"/>
              <a:gd name="connsiteX13" fmla="*/ 2773688 w 2773688"/>
              <a:gd name="connsiteY13" fmla="*/ 760776 h 1290714"/>
              <a:gd name="connsiteX14" fmla="*/ 1595128 w 2773688"/>
              <a:gd name="connsiteY14" fmla="*/ 776016 h 129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73688" h="1290714">
                <a:moveTo>
                  <a:pt x="1595128" y="776016"/>
                </a:moveTo>
                <a:cubicBezTo>
                  <a:pt x="1474478" y="765432"/>
                  <a:pt x="1353828" y="754849"/>
                  <a:pt x="1275088" y="781096"/>
                </a:cubicBezTo>
                <a:cubicBezTo>
                  <a:pt x="1196348" y="807343"/>
                  <a:pt x="1173488" y="848829"/>
                  <a:pt x="1122688" y="933496"/>
                </a:cubicBezTo>
                <a:cubicBezTo>
                  <a:pt x="1071888" y="1018163"/>
                  <a:pt x="1026168" y="1267083"/>
                  <a:pt x="970288" y="1289096"/>
                </a:cubicBezTo>
                <a:cubicBezTo>
                  <a:pt x="914408" y="1311109"/>
                  <a:pt x="949121" y="1101983"/>
                  <a:pt x="787408" y="1065576"/>
                </a:cubicBezTo>
                <a:cubicBezTo>
                  <a:pt x="625695" y="1029169"/>
                  <a:pt x="2548" y="1076583"/>
                  <a:pt x="8" y="1070656"/>
                </a:cubicBezTo>
                <a:cubicBezTo>
                  <a:pt x="-2532" y="1064729"/>
                  <a:pt x="574895" y="1079969"/>
                  <a:pt x="772168" y="1030016"/>
                </a:cubicBezTo>
                <a:cubicBezTo>
                  <a:pt x="969441" y="980063"/>
                  <a:pt x="1026168" y="818349"/>
                  <a:pt x="1183648" y="770936"/>
                </a:cubicBezTo>
                <a:cubicBezTo>
                  <a:pt x="1341128" y="723523"/>
                  <a:pt x="1595128" y="804803"/>
                  <a:pt x="1717048" y="745536"/>
                </a:cubicBezTo>
                <a:cubicBezTo>
                  <a:pt x="1838968" y="686269"/>
                  <a:pt x="1865215" y="538949"/>
                  <a:pt x="1915168" y="415336"/>
                </a:cubicBezTo>
                <a:cubicBezTo>
                  <a:pt x="1965121" y="291723"/>
                  <a:pt x="1972741" y="-39324"/>
                  <a:pt x="2016768" y="3856"/>
                </a:cubicBezTo>
                <a:cubicBezTo>
                  <a:pt x="2060795" y="47036"/>
                  <a:pt x="2114135" y="547416"/>
                  <a:pt x="2179328" y="674416"/>
                </a:cubicBezTo>
                <a:cubicBezTo>
                  <a:pt x="2244521" y="801416"/>
                  <a:pt x="2308868" y="751463"/>
                  <a:pt x="2407928" y="765856"/>
                </a:cubicBezTo>
                <a:cubicBezTo>
                  <a:pt x="2506988" y="780249"/>
                  <a:pt x="2773688" y="760776"/>
                  <a:pt x="2773688" y="760776"/>
                </a:cubicBezTo>
                <a:lnTo>
                  <a:pt x="1595128" y="7760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D7375F-F220-48F2-9666-4AC5FB02CB06}"/>
              </a:ext>
            </a:extLst>
          </p:cNvPr>
          <p:cNvSpPr/>
          <p:nvPr/>
        </p:nvSpPr>
        <p:spPr>
          <a:xfrm>
            <a:off x="3565339" y="4187383"/>
            <a:ext cx="2496741" cy="1837689"/>
          </a:xfrm>
          <a:custGeom>
            <a:avLst/>
            <a:gdLst>
              <a:gd name="connsiteX0" fmla="*/ 2469563 w 2496741"/>
              <a:gd name="connsiteY0" fmla="*/ 1076976 h 1837689"/>
              <a:gd name="connsiteX1" fmla="*/ 1204643 w 2496741"/>
              <a:gd name="connsiteY1" fmla="*/ 1071896 h 1837689"/>
              <a:gd name="connsiteX2" fmla="*/ 940483 w 2496741"/>
              <a:gd name="connsiteY2" fmla="*/ 1173496 h 1837689"/>
              <a:gd name="connsiteX3" fmla="*/ 772843 w 2496741"/>
              <a:gd name="connsiteY3" fmla="*/ 1833896 h 1837689"/>
              <a:gd name="connsiteX4" fmla="*/ 574723 w 2496741"/>
              <a:gd name="connsiteY4" fmla="*/ 1442736 h 1837689"/>
              <a:gd name="connsiteX5" fmla="*/ 142923 w 2496741"/>
              <a:gd name="connsiteY5" fmla="*/ 1417336 h 1837689"/>
              <a:gd name="connsiteX6" fmla="*/ 683 w 2496741"/>
              <a:gd name="connsiteY6" fmla="*/ 1595136 h 1837689"/>
              <a:gd name="connsiteX7" fmla="*/ 117523 w 2496741"/>
              <a:gd name="connsiteY7" fmla="*/ 1386856 h 1837689"/>
              <a:gd name="connsiteX8" fmla="*/ 650923 w 2496741"/>
              <a:gd name="connsiteY8" fmla="*/ 1336056 h 1837689"/>
              <a:gd name="connsiteX9" fmla="*/ 991283 w 2496741"/>
              <a:gd name="connsiteY9" fmla="*/ 1066816 h 1837689"/>
              <a:gd name="connsiteX10" fmla="*/ 1494203 w 2496741"/>
              <a:gd name="connsiteY10" fmla="*/ 995696 h 1837689"/>
              <a:gd name="connsiteX11" fmla="*/ 1768523 w 2496741"/>
              <a:gd name="connsiteY11" fmla="*/ 16 h 1837689"/>
              <a:gd name="connsiteX12" fmla="*/ 2047923 w 2496741"/>
              <a:gd name="connsiteY12" fmla="*/ 970296 h 1837689"/>
              <a:gd name="connsiteX13" fmla="*/ 2469563 w 2496741"/>
              <a:gd name="connsiteY13" fmla="*/ 1076976 h 18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6741" h="1837689">
                <a:moveTo>
                  <a:pt x="2469563" y="1076976"/>
                </a:moveTo>
                <a:cubicBezTo>
                  <a:pt x="2329016" y="1093909"/>
                  <a:pt x="1459490" y="1055809"/>
                  <a:pt x="1204643" y="1071896"/>
                </a:cubicBezTo>
                <a:cubicBezTo>
                  <a:pt x="949796" y="1087983"/>
                  <a:pt x="1012450" y="1046496"/>
                  <a:pt x="940483" y="1173496"/>
                </a:cubicBezTo>
                <a:cubicBezTo>
                  <a:pt x="868516" y="1300496"/>
                  <a:pt x="833803" y="1789023"/>
                  <a:pt x="772843" y="1833896"/>
                </a:cubicBezTo>
                <a:cubicBezTo>
                  <a:pt x="711883" y="1878769"/>
                  <a:pt x="679710" y="1512163"/>
                  <a:pt x="574723" y="1442736"/>
                </a:cubicBezTo>
                <a:cubicBezTo>
                  <a:pt x="469736" y="1373309"/>
                  <a:pt x="238596" y="1391936"/>
                  <a:pt x="142923" y="1417336"/>
                </a:cubicBezTo>
                <a:cubicBezTo>
                  <a:pt x="47250" y="1442736"/>
                  <a:pt x="4916" y="1600216"/>
                  <a:pt x="683" y="1595136"/>
                </a:cubicBezTo>
                <a:cubicBezTo>
                  <a:pt x="-3550" y="1590056"/>
                  <a:pt x="9150" y="1430036"/>
                  <a:pt x="117523" y="1386856"/>
                </a:cubicBezTo>
                <a:cubicBezTo>
                  <a:pt x="225896" y="1343676"/>
                  <a:pt x="505296" y="1389396"/>
                  <a:pt x="650923" y="1336056"/>
                </a:cubicBezTo>
                <a:cubicBezTo>
                  <a:pt x="796550" y="1282716"/>
                  <a:pt x="850736" y="1123543"/>
                  <a:pt x="991283" y="1066816"/>
                </a:cubicBezTo>
                <a:cubicBezTo>
                  <a:pt x="1131830" y="1010089"/>
                  <a:pt x="1364663" y="1173496"/>
                  <a:pt x="1494203" y="995696"/>
                </a:cubicBezTo>
                <a:cubicBezTo>
                  <a:pt x="1623743" y="817896"/>
                  <a:pt x="1676236" y="4249"/>
                  <a:pt x="1768523" y="16"/>
                </a:cubicBezTo>
                <a:cubicBezTo>
                  <a:pt x="1860810" y="-4217"/>
                  <a:pt x="1930236" y="792496"/>
                  <a:pt x="2047923" y="970296"/>
                </a:cubicBezTo>
                <a:cubicBezTo>
                  <a:pt x="2165610" y="1148096"/>
                  <a:pt x="2610110" y="1060043"/>
                  <a:pt x="2469563" y="107697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AF46D-24C3-4542-8988-2B43EB60927E}"/>
              </a:ext>
            </a:extLst>
          </p:cNvPr>
          <p:cNvSpPr txBox="1"/>
          <p:nvPr/>
        </p:nvSpPr>
        <p:spPr>
          <a:xfrm>
            <a:off x="2209800" y="3657600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i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867681-E5CE-49FB-9CA7-8DD685580777}"/>
              </a:ext>
            </a:extLst>
          </p:cNvPr>
          <p:cNvSpPr txBox="1"/>
          <p:nvPr/>
        </p:nvSpPr>
        <p:spPr>
          <a:xfrm>
            <a:off x="7848113" y="4787934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E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92B55B-DBF2-40D4-8AD1-B8F5DCC1C2D7}"/>
                  </a:ext>
                </a:extLst>
              </p:cNvPr>
              <p:cNvSpPr txBox="1"/>
              <p:nvPr/>
            </p:nvSpPr>
            <p:spPr>
              <a:xfrm>
                <a:off x="3565339" y="5758934"/>
                <a:ext cx="4584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92B55B-DBF2-40D4-8AD1-B8F5DCC1C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39" y="5758934"/>
                <a:ext cx="45847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06F717-2B34-42C9-98C1-CE84937FC252}"/>
                  </a:ext>
                </a:extLst>
              </p:cNvPr>
              <p:cNvSpPr txBox="1"/>
              <p:nvPr/>
            </p:nvSpPr>
            <p:spPr>
              <a:xfrm>
                <a:off x="5326788" y="4135080"/>
                <a:ext cx="3131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06F717-2B34-42C9-98C1-CE84937FC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788" y="4135080"/>
                <a:ext cx="31314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6818B4-D5C8-4759-857E-291DE49B90CD}"/>
                  </a:ext>
                </a:extLst>
              </p:cNvPr>
              <p:cNvSpPr txBox="1"/>
              <p:nvPr/>
            </p:nvSpPr>
            <p:spPr>
              <a:xfrm>
                <a:off x="4156527" y="3802186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6818B4-D5C8-4759-857E-291DE49B9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527" y="3802186"/>
                <a:ext cx="3131412" cy="374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67AD3D-4736-492E-AB74-21547387F300}"/>
                  </a:ext>
                </a:extLst>
              </p:cNvPr>
              <p:cNvSpPr txBox="1"/>
              <p:nvPr/>
            </p:nvSpPr>
            <p:spPr>
              <a:xfrm>
                <a:off x="3158206" y="6255130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67AD3D-4736-492E-AB74-21547387F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206" y="6255130"/>
                <a:ext cx="3131412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F8661F-411E-42A8-B5FC-127E2D5C11E8}"/>
              </a:ext>
            </a:extLst>
          </p:cNvPr>
          <p:cNvCxnSpPr/>
          <p:nvPr/>
        </p:nvCxnSpPr>
        <p:spPr>
          <a:xfrm>
            <a:off x="4801009" y="5549900"/>
            <a:ext cx="1872000" cy="0"/>
          </a:xfrm>
          <a:prstGeom prst="line">
            <a:avLst/>
          </a:prstGeom>
          <a:ln w="952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2CDD56-D7FE-4C4A-976C-D228B0D41FA9}"/>
                  </a:ext>
                </a:extLst>
              </p:cNvPr>
              <p:cNvSpPr txBox="1"/>
              <p:nvPr/>
            </p:nvSpPr>
            <p:spPr>
              <a:xfrm>
                <a:off x="6679712" y="5344505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2CDD56-D7FE-4C4A-976C-D228B0D41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712" y="5344505"/>
                <a:ext cx="381488" cy="385875"/>
              </a:xfrm>
              <a:prstGeom prst="rect">
                <a:avLst/>
              </a:prstGeom>
              <a:blipFill>
                <a:blip r:embed="rId7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9FD251-2063-4E48-AF95-98CEDA3DA431}"/>
              </a:ext>
            </a:extLst>
          </p:cNvPr>
          <p:cNvCxnSpPr/>
          <p:nvPr/>
        </p:nvCxnSpPr>
        <p:spPr>
          <a:xfrm>
            <a:off x="3383512" y="5816600"/>
            <a:ext cx="972000" cy="0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7522FBF-90A7-4968-B277-83E0CF63C095}"/>
                  </a:ext>
                </a:extLst>
              </p:cNvPr>
              <p:cNvSpPr txBox="1"/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7522FBF-90A7-4968-B277-83E0CF63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blipFill>
                <a:blip r:embed="rId8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66CE4F8-5E3A-46D7-95BD-9651A4F080EE}"/>
              </a:ext>
            </a:extLst>
          </p:cNvPr>
          <p:cNvSpPr/>
          <p:nvPr/>
        </p:nvSpPr>
        <p:spPr>
          <a:xfrm>
            <a:off x="3606120" y="4512213"/>
            <a:ext cx="3687352" cy="1799158"/>
          </a:xfrm>
          <a:custGeom>
            <a:avLst/>
            <a:gdLst>
              <a:gd name="connsiteX0" fmla="*/ 2442752 w 3687352"/>
              <a:gd name="connsiteY0" fmla="*/ 743256 h 1799158"/>
              <a:gd name="connsiteX1" fmla="*/ 2112552 w 3687352"/>
              <a:gd name="connsiteY1" fmla="*/ 749606 h 1799158"/>
              <a:gd name="connsiteX2" fmla="*/ 1896652 w 3687352"/>
              <a:gd name="connsiteY2" fmla="*/ 1232206 h 1799158"/>
              <a:gd name="connsiteX3" fmla="*/ 1706152 w 3687352"/>
              <a:gd name="connsiteY3" fmla="*/ 1035356 h 1799158"/>
              <a:gd name="connsiteX4" fmla="*/ 1001302 w 3687352"/>
              <a:gd name="connsiteY4" fmla="*/ 1035356 h 1799158"/>
              <a:gd name="connsiteX5" fmla="*/ 836202 w 3687352"/>
              <a:gd name="connsiteY5" fmla="*/ 1194106 h 1799158"/>
              <a:gd name="connsiteX6" fmla="*/ 734602 w 3687352"/>
              <a:gd name="connsiteY6" fmla="*/ 1797356 h 1799158"/>
              <a:gd name="connsiteX7" fmla="*/ 563152 w 3687352"/>
              <a:gd name="connsiteY7" fmla="*/ 1378256 h 1799158"/>
              <a:gd name="connsiteX8" fmla="*/ 150402 w 3687352"/>
              <a:gd name="connsiteY8" fmla="*/ 1321106 h 1799158"/>
              <a:gd name="connsiteX9" fmla="*/ 4352 w 3687352"/>
              <a:gd name="connsiteY9" fmla="*/ 1498906 h 1799158"/>
              <a:gd name="connsiteX10" fmla="*/ 80552 w 3687352"/>
              <a:gd name="connsiteY10" fmla="*/ 1308406 h 1799158"/>
              <a:gd name="connsiteX11" fmla="*/ 486952 w 3687352"/>
              <a:gd name="connsiteY11" fmla="*/ 1270306 h 1799158"/>
              <a:gd name="connsiteX12" fmla="*/ 664752 w 3687352"/>
              <a:gd name="connsiteY12" fmla="*/ 1263956 h 1799158"/>
              <a:gd name="connsiteX13" fmla="*/ 867952 w 3687352"/>
              <a:gd name="connsiteY13" fmla="*/ 1022656 h 1799158"/>
              <a:gd name="connsiteX14" fmla="*/ 1388652 w 3687352"/>
              <a:gd name="connsiteY14" fmla="*/ 984556 h 1799158"/>
              <a:gd name="connsiteX15" fmla="*/ 1718852 w 3687352"/>
              <a:gd name="connsiteY15" fmla="*/ 152706 h 1799158"/>
              <a:gd name="connsiteX16" fmla="*/ 1896652 w 3687352"/>
              <a:gd name="connsiteY16" fmla="*/ 660706 h 1799158"/>
              <a:gd name="connsiteX17" fmla="*/ 2049052 w 3687352"/>
              <a:gd name="connsiteY17" fmla="*/ 743256 h 1799158"/>
              <a:gd name="connsiteX18" fmla="*/ 2614202 w 3687352"/>
              <a:gd name="connsiteY18" fmla="*/ 724206 h 1799158"/>
              <a:gd name="connsiteX19" fmla="*/ 2899952 w 3687352"/>
              <a:gd name="connsiteY19" fmla="*/ 306 h 1799158"/>
              <a:gd name="connsiteX20" fmla="*/ 3046002 w 3687352"/>
              <a:gd name="connsiteY20" fmla="*/ 635306 h 1799158"/>
              <a:gd name="connsiteX21" fmla="*/ 3242852 w 3687352"/>
              <a:gd name="connsiteY21" fmla="*/ 743256 h 1799158"/>
              <a:gd name="connsiteX22" fmla="*/ 3687352 w 3687352"/>
              <a:gd name="connsiteY22" fmla="*/ 743256 h 1799158"/>
              <a:gd name="connsiteX23" fmla="*/ 2442752 w 3687352"/>
              <a:gd name="connsiteY23" fmla="*/ 743256 h 179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87352" h="1799158">
                <a:moveTo>
                  <a:pt x="2442752" y="743256"/>
                </a:moveTo>
                <a:cubicBezTo>
                  <a:pt x="2323160" y="705685"/>
                  <a:pt x="2203569" y="668114"/>
                  <a:pt x="2112552" y="749606"/>
                </a:cubicBezTo>
                <a:cubicBezTo>
                  <a:pt x="2021535" y="831098"/>
                  <a:pt x="1964385" y="1184581"/>
                  <a:pt x="1896652" y="1232206"/>
                </a:cubicBezTo>
                <a:cubicBezTo>
                  <a:pt x="1828919" y="1279831"/>
                  <a:pt x="1855377" y="1068164"/>
                  <a:pt x="1706152" y="1035356"/>
                </a:cubicBezTo>
                <a:cubicBezTo>
                  <a:pt x="1556927" y="1002548"/>
                  <a:pt x="1146294" y="1008898"/>
                  <a:pt x="1001302" y="1035356"/>
                </a:cubicBezTo>
                <a:cubicBezTo>
                  <a:pt x="856310" y="1061814"/>
                  <a:pt x="880652" y="1067106"/>
                  <a:pt x="836202" y="1194106"/>
                </a:cubicBezTo>
                <a:cubicBezTo>
                  <a:pt x="791752" y="1321106"/>
                  <a:pt x="780110" y="1766664"/>
                  <a:pt x="734602" y="1797356"/>
                </a:cubicBezTo>
                <a:cubicBezTo>
                  <a:pt x="689094" y="1828048"/>
                  <a:pt x="660519" y="1457631"/>
                  <a:pt x="563152" y="1378256"/>
                </a:cubicBezTo>
                <a:cubicBezTo>
                  <a:pt x="465785" y="1298881"/>
                  <a:pt x="243535" y="1300998"/>
                  <a:pt x="150402" y="1321106"/>
                </a:cubicBezTo>
                <a:cubicBezTo>
                  <a:pt x="57269" y="1341214"/>
                  <a:pt x="15994" y="1501023"/>
                  <a:pt x="4352" y="1498906"/>
                </a:cubicBezTo>
                <a:cubicBezTo>
                  <a:pt x="-7290" y="1496789"/>
                  <a:pt x="119" y="1346506"/>
                  <a:pt x="80552" y="1308406"/>
                </a:cubicBezTo>
                <a:cubicBezTo>
                  <a:pt x="160985" y="1270306"/>
                  <a:pt x="389585" y="1277714"/>
                  <a:pt x="486952" y="1270306"/>
                </a:cubicBezTo>
                <a:cubicBezTo>
                  <a:pt x="584319" y="1262898"/>
                  <a:pt x="601252" y="1305231"/>
                  <a:pt x="664752" y="1263956"/>
                </a:cubicBezTo>
                <a:cubicBezTo>
                  <a:pt x="728252" y="1222681"/>
                  <a:pt x="747302" y="1069223"/>
                  <a:pt x="867952" y="1022656"/>
                </a:cubicBezTo>
                <a:cubicBezTo>
                  <a:pt x="988602" y="976089"/>
                  <a:pt x="1246835" y="1129548"/>
                  <a:pt x="1388652" y="984556"/>
                </a:cubicBezTo>
                <a:cubicBezTo>
                  <a:pt x="1530469" y="839564"/>
                  <a:pt x="1634185" y="206681"/>
                  <a:pt x="1718852" y="152706"/>
                </a:cubicBezTo>
                <a:cubicBezTo>
                  <a:pt x="1803519" y="98731"/>
                  <a:pt x="1841619" y="562281"/>
                  <a:pt x="1896652" y="660706"/>
                </a:cubicBezTo>
                <a:cubicBezTo>
                  <a:pt x="1951685" y="759131"/>
                  <a:pt x="1929460" y="732673"/>
                  <a:pt x="2049052" y="743256"/>
                </a:cubicBezTo>
                <a:cubicBezTo>
                  <a:pt x="2168644" y="753839"/>
                  <a:pt x="2472385" y="848031"/>
                  <a:pt x="2614202" y="724206"/>
                </a:cubicBezTo>
                <a:cubicBezTo>
                  <a:pt x="2756019" y="600381"/>
                  <a:pt x="2827985" y="15123"/>
                  <a:pt x="2899952" y="306"/>
                </a:cubicBezTo>
                <a:cubicBezTo>
                  <a:pt x="2971919" y="-14511"/>
                  <a:pt x="2988852" y="511481"/>
                  <a:pt x="3046002" y="635306"/>
                </a:cubicBezTo>
                <a:cubicBezTo>
                  <a:pt x="3103152" y="759131"/>
                  <a:pt x="3135960" y="725264"/>
                  <a:pt x="3242852" y="743256"/>
                </a:cubicBezTo>
                <a:cubicBezTo>
                  <a:pt x="3349744" y="761248"/>
                  <a:pt x="3687352" y="743256"/>
                  <a:pt x="3687352" y="743256"/>
                </a:cubicBezTo>
                <a:lnTo>
                  <a:pt x="2442752" y="74325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2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DF1C4B4-6631-4D31-A356-C5AD8E449EA5}"/>
              </a:ext>
            </a:extLst>
          </p:cNvPr>
          <p:cNvCxnSpPr/>
          <p:nvPr/>
        </p:nvCxnSpPr>
        <p:spPr>
          <a:xfrm>
            <a:off x="3383512" y="5560956"/>
            <a:ext cx="972000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5D594-27EE-4BD4-9B0D-5F301212B253}"/>
                  </a:ext>
                </a:extLst>
              </p:cNvPr>
              <p:cNvSpPr txBox="1"/>
              <p:nvPr/>
            </p:nvSpPr>
            <p:spPr>
              <a:xfrm>
                <a:off x="2057400" y="5679812"/>
                <a:ext cx="1605163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fr-F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5D594-27EE-4BD4-9B0D-5F301212B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679812"/>
                <a:ext cx="1605163" cy="385875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B022E5-BC5C-4B22-8B88-A400C9611AFB}"/>
              </a:ext>
            </a:extLst>
          </p:cNvPr>
          <p:cNvCxnSpPr/>
          <p:nvPr/>
        </p:nvCxnSpPr>
        <p:spPr>
          <a:xfrm>
            <a:off x="3886200" y="4267200"/>
            <a:ext cx="0" cy="1491734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0F04647-D252-4027-9234-DD8F25A8D8B0}"/>
              </a:ext>
            </a:extLst>
          </p:cNvPr>
          <p:cNvSpPr txBox="1"/>
          <p:nvPr/>
        </p:nvSpPr>
        <p:spPr>
          <a:xfrm>
            <a:off x="3630540" y="3811077"/>
            <a:ext cx="78520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E</a:t>
            </a:r>
            <a:r>
              <a:rPr lang="fr-FR" sz="2400" baseline="-25000" dirty="0">
                <a:solidFill>
                  <a:srgbClr val="0000FF"/>
                </a:solidFill>
              </a:rPr>
              <a:t>ECD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73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13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Co-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/>
              <p:nvPr/>
            </p:nvSpPr>
            <p:spPr>
              <a:xfrm>
                <a:off x="609601" y="1524000"/>
                <a:ext cx="7924798" cy="3080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CH" sz="2400" dirty="0"/>
                  <a:t>Both </a:t>
                </a:r>
                <a:r>
                  <a:rPr lang="fr-CH" sz="2400" dirty="0" err="1"/>
                  <a:t>metal</a:t>
                </a:r>
                <a:r>
                  <a:rPr lang="fr-CH" sz="2400" dirty="0"/>
                  <a:t> cations are </a:t>
                </a:r>
                <a:r>
                  <a:rPr lang="fr-CH" sz="2400" dirty="0" err="1"/>
                  <a:t>reduced</a:t>
                </a:r>
                <a:r>
                  <a:rPr lang="fr-CH" sz="2400" dirty="0"/>
                  <a:t> </a:t>
                </a:r>
                <a:r>
                  <a:rPr lang="fr-CH" sz="2400" dirty="0" err="1"/>
                  <a:t>independently</a:t>
                </a:r>
                <a:r>
                  <a:rPr lang="fr-CH" sz="2400" dirty="0"/>
                  <a:t>:</a:t>
                </a:r>
              </a:p>
              <a:p>
                <a:endParaRPr lang="fr-CH" sz="2800" dirty="0"/>
              </a:p>
              <a:p>
                <a:pPr algn="ctr"/>
                <a:r>
                  <a:rPr lang="fr-CH" sz="2000" dirty="0"/>
                  <a:t>The </a:t>
                </a:r>
                <a:r>
                  <a:rPr lang="fr-CH" sz="2000" dirty="0" err="1"/>
                  <a:t>deposit</a:t>
                </a:r>
                <a:r>
                  <a:rPr lang="fr-CH" sz="2000" dirty="0"/>
                  <a:t> composition </a:t>
                </a:r>
                <a:r>
                  <a:rPr lang="fr-CH" sz="2000" dirty="0" err="1"/>
                  <a:t>will</a:t>
                </a:r>
                <a:r>
                  <a:rPr lang="fr-CH" sz="2000" dirty="0"/>
                  <a:t> </a:t>
                </a:r>
                <a:r>
                  <a:rPr lang="fr-CH" sz="2000" dirty="0" err="1"/>
                  <a:t>depend</a:t>
                </a:r>
                <a:r>
                  <a:rPr lang="fr-CH" sz="2000" dirty="0"/>
                  <a:t> on partial </a:t>
                </a:r>
                <a:r>
                  <a:rPr lang="fr-CH" sz="2000" dirty="0" err="1"/>
                  <a:t>current</a:t>
                </a:r>
                <a:r>
                  <a:rPr lang="fr-CH" sz="2000" dirty="0"/>
                  <a:t>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A</a:t>
                </a:r>
                <a:r>
                  <a:rPr lang="fr-CH" sz="2000" dirty="0"/>
                  <a:t>(t) and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B</a:t>
                </a:r>
                <a:r>
                  <a:rPr lang="fr-CH" sz="2000" dirty="0"/>
                  <a:t>(t):</a:t>
                </a:r>
              </a:p>
              <a:p>
                <a:endParaRPr lang="fr-CH" sz="2000" dirty="0"/>
              </a:p>
              <a:p>
                <a:pPr algn="ctr"/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fr-CH" sz="2000" dirty="0"/>
                  <a:t>   and    </a:t>
                </a:r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fr-CH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fr-CH" sz="2000" dirty="0"/>
              </a:p>
              <a:p>
                <a:pPr algn="ctr"/>
                <a:endParaRPr lang="fr-CH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  <m:r>
                        <a:rPr lang="fr-CH" sz="2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20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fr-CH" sz="20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f>
                        <m:fPr>
                          <m:ctrlPr>
                            <a:rPr lang="fr-CH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  <m:sub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  <m:sub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fr-CH" sz="2000" b="1" dirty="0"/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1524000"/>
                <a:ext cx="7924798" cy="3080074"/>
              </a:xfrm>
              <a:prstGeom prst="rect">
                <a:avLst/>
              </a:prstGeom>
              <a:blipFill>
                <a:blip r:embed="rId3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72436DE-2927-48C4-8EFB-5593E47A4330}"/>
              </a:ext>
            </a:extLst>
          </p:cNvPr>
          <p:cNvSpPr/>
          <p:nvPr/>
        </p:nvSpPr>
        <p:spPr>
          <a:xfrm>
            <a:off x="2971800" y="3694360"/>
            <a:ext cx="3200400" cy="87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1EECBEA-59E2-4ED1-9B7A-2D9BDA95F5D4}"/>
                  </a:ext>
                </a:extLst>
              </p:cNvPr>
              <p:cNvSpPr txBox="1"/>
              <p:nvPr/>
            </p:nvSpPr>
            <p:spPr>
              <a:xfrm>
                <a:off x="647700" y="4754187"/>
                <a:ext cx="7848600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/>
                  <a:t>Case 1: </a:t>
                </a:r>
                <a:r>
                  <a:rPr lang="en-US" sz="2000" dirty="0"/>
                  <a:t>high overpotentials	</a:t>
                </a:r>
                <a:r>
                  <a:rPr lang="en-US" dirty="0"/>
                  <a:t>		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𝑙𝑖𝑚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𝑧𝐹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𝑠𝑜𝑙</m:t>
                        </m:r>
                      </m:sup>
                    </m:sSup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ra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1EECBEA-59E2-4ED1-9B7A-2D9BDA95F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4754187"/>
                <a:ext cx="7848600" cy="656013"/>
              </a:xfrm>
              <a:prstGeom prst="rect">
                <a:avLst/>
              </a:prstGeom>
              <a:blipFill>
                <a:blip r:embed="rId4"/>
                <a:stretch>
                  <a:fillRect l="-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663B525D-3FF3-45DD-8CBA-AF319FA43052}"/>
              </a:ext>
            </a:extLst>
          </p:cNvPr>
          <p:cNvSpPr/>
          <p:nvPr/>
        </p:nvSpPr>
        <p:spPr>
          <a:xfrm>
            <a:off x="2971800" y="5426665"/>
            <a:ext cx="3200400" cy="87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EADAAB8-56DD-4AD2-AD53-D33875ADF889}"/>
                  </a:ext>
                </a:extLst>
              </p:cNvPr>
              <p:cNvSpPr txBox="1"/>
              <p:nvPr/>
            </p:nvSpPr>
            <p:spPr>
              <a:xfrm>
                <a:off x="2282554" y="5410653"/>
                <a:ext cx="4578892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CH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CH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  <m:r>
                        <a:rPr lang="fr-CH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CH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CH" sz="18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fr-CH" sz="18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fr-CH" sz="18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CH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CH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  <m:sup>
                              <m:r>
                                <a:rPr lang="fr-CH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</m:den>
                      </m:f>
                      <m:rad>
                        <m:radPr>
                          <m:degHide m:val="on"/>
                          <m:ctrlPr>
                            <a:rPr lang="fr-CH" sz="18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CH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CH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1" i="1" smtClean="0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fr-CH" b="1" i="1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CH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1" i="1" smtClean="0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fr-CH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fr-CH" sz="1800" b="1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EADAAB8-56DD-4AD2-AD53-D33875ADF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554" y="5410653"/>
                <a:ext cx="4578892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A8060198-CCDD-4A7A-B2D2-A2774ED83CF6}"/>
              </a:ext>
            </a:extLst>
          </p:cNvPr>
          <p:cNvSpPr txBox="1"/>
          <p:nvPr/>
        </p:nvSpPr>
        <p:spPr>
          <a:xfrm>
            <a:off x="1752600" y="6376001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 can </a:t>
            </a:r>
            <a:r>
              <a:rPr lang="fr-CH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fr-CH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CH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tuned</a:t>
            </a:r>
            <a:r>
              <a:rPr lang="fr-CH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via concentrations</a:t>
            </a:r>
            <a:endParaRPr lang="en-US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2826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14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Co-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DDB8CE-B53B-4B93-AC78-BAC1476AE3E2}"/>
              </a:ext>
            </a:extLst>
          </p:cNvPr>
          <p:cNvSpPr txBox="1"/>
          <p:nvPr/>
        </p:nvSpPr>
        <p:spPr>
          <a:xfrm>
            <a:off x="609601" y="1524000"/>
            <a:ext cx="79247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CH" sz="2400" dirty="0"/>
              <a:t>Both </a:t>
            </a:r>
            <a:r>
              <a:rPr lang="fr-CH" sz="2400" dirty="0" err="1"/>
              <a:t>metal</a:t>
            </a:r>
            <a:r>
              <a:rPr lang="fr-CH" sz="2400" dirty="0"/>
              <a:t> cations are </a:t>
            </a:r>
            <a:r>
              <a:rPr lang="fr-CH" sz="2400" dirty="0" err="1"/>
              <a:t>reduced</a:t>
            </a:r>
            <a:r>
              <a:rPr lang="fr-CH" sz="2400" dirty="0"/>
              <a:t> </a:t>
            </a:r>
            <a:r>
              <a:rPr lang="fr-CH" sz="2400" dirty="0" err="1"/>
              <a:t>independently</a:t>
            </a:r>
            <a:r>
              <a:rPr lang="fr-CH" sz="2400" dirty="0"/>
              <a:t>:</a:t>
            </a:r>
          </a:p>
          <a:p>
            <a:endParaRPr lang="fr-CH" sz="2800" dirty="0"/>
          </a:p>
          <a:p>
            <a:pPr algn="ctr"/>
            <a:endParaRPr lang="fr-CH" sz="2000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3B9E321-02D9-414F-B5F8-B608CCCAB26E}"/>
              </a:ext>
            </a:extLst>
          </p:cNvPr>
          <p:cNvSpPr txBox="1"/>
          <p:nvPr/>
        </p:nvSpPr>
        <p:spPr>
          <a:xfrm>
            <a:off x="228601" y="2091542"/>
            <a:ext cx="86867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Co-deposition of A and B with </a:t>
            </a:r>
            <a:r>
              <a:rPr lang="en-US" sz="1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ηA</a:t>
            </a: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&gt;&gt; </a:t>
            </a:r>
            <a:r>
              <a:rPr lang="en-US" sz="1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ηB</a:t>
            </a: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that:</a:t>
            </a:r>
          </a:p>
          <a:p>
            <a:pPr marL="285750" indent="-285750" algn="ctr">
              <a:buFontTx/>
              <a:buChar char="-"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ECD of A is purely limited by mass transfer</a:t>
            </a:r>
          </a:p>
          <a:p>
            <a:pPr marL="285750" indent="-285750" algn="ctr">
              <a:buFontTx/>
              <a:buChar char="-"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ECD of B is in the linear Butler-Volmer region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H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</a:t>
            </a:r>
            <a:r>
              <a:rPr lang="fr-CH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CH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equation</a:t>
            </a:r>
            <a:r>
              <a:rPr lang="fr-CH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fr-CH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predicts</a:t>
            </a:r>
            <a:r>
              <a:rPr lang="fr-CH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CH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coating</a:t>
            </a:r>
            <a:r>
              <a:rPr lang="fr-CH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composition! </a:t>
            </a:r>
          </a:p>
          <a:p>
            <a:pPr algn="ctr"/>
            <a:endParaRPr lang="fr-CH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2EA4C7-A0FD-4CC7-80A5-DD0EC204967F}"/>
              </a:ext>
            </a:extLst>
          </p:cNvPr>
          <p:cNvCxnSpPr/>
          <p:nvPr/>
        </p:nvCxnSpPr>
        <p:spPr>
          <a:xfrm flipV="1">
            <a:off x="2144110" y="3826719"/>
            <a:ext cx="0" cy="2895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724D01-9C0F-441B-B57E-90CCA63670A2}"/>
              </a:ext>
            </a:extLst>
          </p:cNvPr>
          <p:cNvCxnSpPr>
            <a:cxnSpLocks/>
          </p:cNvCxnSpPr>
          <p:nvPr/>
        </p:nvCxnSpPr>
        <p:spPr>
          <a:xfrm>
            <a:off x="2133600" y="5261379"/>
            <a:ext cx="5652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A20380-F0D3-483D-A29B-C6F45586AB38}"/>
              </a:ext>
            </a:extLst>
          </p:cNvPr>
          <p:cNvSpPr/>
          <p:nvPr/>
        </p:nvSpPr>
        <p:spPr>
          <a:xfrm>
            <a:off x="4500734" y="4488343"/>
            <a:ext cx="2773688" cy="1290714"/>
          </a:xfrm>
          <a:custGeom>
            <a:avLst/>
            <a:gdLst>
              <a:gd name="connsiteX0" fmla="*/ 1595128 w 2773688"/>
              <a:gd name="connsiteY0" fmla="*/ 776016 h 1290714"/>
              <a:gd name="connsiteX1" fmla="*/ 1275088 w 2773688"/>
              <a:gd name="connsiteY1" fmla="*/ 781096 h 1290714"/>
              <a:gd name="connsiteX2" fmla="*/ 1122688 w 2773688"/>
              <a:gd name="connsiteY2" fmla="*/ 933496 h 1290714"/>
              <a:gd name="connsiteX3" fmla="*/ 970288 w 2773688"/>
              <a:gd name="connsiteY3" fmla="*/ 1289096 h 1290714"/>
              <a:gd name="connsiteX4" fmla="*/ 787408 w 2773688"/>
              <a:gd name="connsiteY4" fmla="*/ 1065576 h 1290714"/>
              <a:gd name="connsiteX5" fmla="*/ 8 w 2773688"/>
              <a:gd name="connsiteY5" fmla="*/ 1070656 h 1290714"/>
              <a:gd name="connsiteX6" fmla="*/ 772168 w 2773688"/>
              <a:gd name="connsiteY6" fmla="*/ 1030016 h 1290714"/>
              <a:gd name="connsiteX7" fmla="*/ 1183648 w 2773688"/>
              <a:gd name="connsiteY7" fmla="*/ 770936 h 1290714"/>
              <a:gd name="connsiteX8" fmla="*/ 1717048 w 2773688"/>
              <a:gd name="connsiteY8" fmla="*/ 745536 h 1290714"/>
              <a:gd name="connsiteX9" fmla="*/ 1915168 w 2773688"/>
              <a:gd name="connsiteY9" fmla="*/ 415336 h 1290714"/>
              <a:gd name="connsiteX10" fmla="*/ 2016768 w 2773688"/>
              <a:gd name="connsiteY10" fmla="*/ 3856 h 1290714"/>
              <a:gd name="connsiteX11" fmla="*/ 2179328 w 2773688"/>
              <a:gd name="connsiteY11" fmla="*/ 674416 h 1290714"/>
              <a:gd name="connsiteX12" fmla="*/ 2407928 w 2773688"/>
              <a:gd name="connsiteY12" fmla="*/ 765856 h 1290714"/>
              <a:gd name="connsiteX13" fmla="*/ 2773688 w 2773688"/>
              <a:gd name="connsiteY13" fmla="*/ 760776 h 1290714"/>
              <a:gd name="connsiteX14" fmla="*/ 1595128 w 2773688"/>
              <a:gd name="connsiteY14" fmla="*/ 776016 h 129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73688" h="1290714">
                <a:moveTo>
                  <a:pt x="1595128" y="776016"/>
                </a:moveTo>
                <a:cubicBezTo>
                  <a:pt x="1474478" y="765432"/>
                  <a:pt x="1353828" y="754849"/>
                  <a:pt x="1275088" y="781096"/>
                </a:cubicBezTo>
                <a:cubicBezTo>
                  <a:pt x="1196348" y="807343"/>
                  <a:pt x="1173488" y="848829"/>
                  <a:pt x="1122688" y="933496"/>
                </a:cubicBezTo>
                <a:cubicBezTo>
                  <a:pt x="1071888" y="1018163"/>
                  <a:pt x="1026168" y="1267083"/>
                  <a:pt x="970288" y="1289096"/>
                </a:cubicBezTo>
                <a:cubicBezTo>
                  <a:pt x="914408" y="1311109"/>
                  <a:pt x="949121" y="1101983"/>
                  <a:pt x="787408" y="1065576"/>
                </a:cubicBezTo>
                <a:cubicBezTo>
                  <a:pt x="625695" y="1029169"/>
                  <a:pt x="2548" y="1076583"/>
                  <a:pt x="8" y="1070656"/>
                </a:cubicBezTo>
                <a:cubicBezTo>
                  <a:pt x="-2532" y="1064729"/>
                  <a:pt x="574895" y="1079969"/>
                  <a:pt x="772168" y="1030016"/>
                </a:cubicBezTo>
                <a:cubicBezTo>
                  <a:pt x="969441" y="980063"/>
                  <a:pt x="1026168" y="818349"/>
                  <a:pt x="1183648" y="770936"/>
                </a:cubicBezTo>
                <a:cubicBezTo>
                  <a:pt x="1341128" y="723523"/>
                  <a:pt x="1595128" y="804803"/>
                  <a:pt x="1717048" y="745536"/>
                </a:cubicBezTo>
                <a:cubicBezTo>
                  <a:pt x="1838968" y="686269"/>
                  <a:pt x="1865215" y="538949"/>
                  <a:pt x="1915168" y="415336"/>
                </a:cubicBezTo>
                <a:cubicBezTo>
                  <a:pt x="1965121" y="291723"/>
                  <a:pt x="1972741" y="-39324"/>
                  <a:pt x="2016768" y="3856"/>
                </a:cubicBezTo>
                <a:cubicBezTo>
                  <a:pt x="2060795" y="47036"/>
                  <a:pt x="2114135" y="547416"/>
                  <a:pt x="2179328" y="674416"/>
                </a:cubicBezTo>
                <a:cubicBezTo>
                  <a:pt x="2244521" y="801416"/>
                  <a:pt x="2308868" y="751463"/>
                  <a:pt x="2407928" y="765856"/>
                </a:cubicBezTo>
                <a:cubicBezTo>
                  <a:pt x="2506988" y="780249"/>
                  <a:pt x="2773688" y="760776"/>
                  <a:pt x="2773688" y="760776"/>
                </a:cubicBezTo>
                <a:lnTo>
                  <a:pt x="1595128" y="7760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D7375F-F220-48F2-9666-4AC5FB02CB06}"/>
              </a:ext>
            </a:extLst>
          </p:cNvPr>
          <p:cNvSpPr/>
          <p:nvPr/>
        </p:nvSpPr>
        <p:spPr>
          <a:xfrm>
            <a:off x="3565339" y="4187383"/>
            <a:ext cx="2496741" cy="1837689"/>
          </a:xfrm>
          <a:custGeom>
            <a:avLst/>
            <a:gdLst>
              <a:gd name="connsiteX0" fmla="*/ 2469563 w 2496741"/>
              <a:gd name="connsiteY0" fmla="*/ 1076976 h 1837689"/>
              <a:gd name="connsiteX1" fmla="*/ 1204643 w 2496741"/>
              <a:gd name="connsiteY1" fmla="*/ 1071896 h 1837689"/>
              <a:gd name="connsiteX2" fmla="*/ 940483 w 2496741"/>
              <a:gd name="connsiteY2" fmla="*/ 1173496 h 1837689"/>
              <a:gd name="connsiteX3" fmla="*/ 772843 w 2496741"/>
              <a:gd name="connsiteY3" fmla="*/ 1833896 h 1837689"/>
              <a:gd name="connsiteX4" fmla="*/ 574723 w 2496741"/>
              <a:gd name="connsiteY4" fmla="*/ 1442736 h 1837689"/>
              <a:gd name="connsiteX5" fmla="*/ 142923 w 2496741"/>
              <a:gd name="connsiteY5" fmla="*/ 1417336 h 1837689"/>
              <a:gd name="connsiteX6" fmla="*/ 683 w 2496741"/>
              <a:gd name="connsiteY6" fmla="*/ 1595136 h 1837689"/>
              <a:gd name="connsiteX7" fmla="*/ 117523 w 2496741"/>
              <a:gd name="connsiteY7" fmla="*/ 1386856 h 1837689"/>
              <a:gd name="connsiteX8" fmla="*/ 650923 w 2496741"/>
              <a:gd name="connsiteY8" fmla="*/ 1336056 h 1837689"/>
              <a:gd name="connsiteX9" fmla="*/ 991283 w 2496741"/>
              <a:gd name="connsiteY9" fmla="*/ 1066816 h 1837689"/>
              <a:gd name="connsiteX10" fmla="*/ 1494203 w 2496741"/>
              <a:gd name="connsiteY10" fmla="*/ 995696 h 1837689"/>
              <a:gd name="connsiteX11" fmla="*/ 1768523 w 2496741"/>
              <a:gd name="connsiteY11" fmla="*/ 16 h 1837689"/>
              <a:gd name="connsiteX12" fmla="*/ 2047923 w 2496741"/>
              <a:gd name="connsiteY12" fmla="*/ 970296 h 1837689"/>
              <a:gd name="connsiteX13" fmla="*/ 2469563 w 2496741"/>
              <a:gd name="connsiteY13" fmla="*/ 1076976 h 18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6741" h="1837689">
                <a:moveTo>
                  <a:pt x="2469563" y="1076976"/>
                </a:moveTo>
                <a:cubicBezTo>
                  <a:pt x="2329016" y="1093909"/>
                  <a:pt x="1459490" y="1055809"/>
                  <a:pt x="1204643" y="1071896"/>
                </a:cubicBezTo>
                <a:cubicBezTo>
                  <a:pt x="949796" y="1087983"/>
                  <a:pt x="1012450" y="1046496"/>
                  <a:pt x="940483" y="1173496"/>
                </a:cubicBezTo>
                <a:cubicBezTo>
                  <a:pt x="868516" y="1300496"/>
                  <a:pt x="833803" y="1789023"/>
                  <a:pt x="772843" y="1833896"/>
                </a:cubicBezTo>
                <a:cubicBezTo>
                  <a:pt x="711883" y="1878769"/>
                  <a:pt x="679710" y="1512163"/>
                  <a:pt x="574723" y="1442736"/>
                </a:cubicBezTo>
                <a:cubicBezTo>
                  <a:pt x="469736" y="1373309"/>
                  <a:pt x="238596" y="1391936"/>
                  <a:pt x="142923" y="1417336"/>
                </a:cubicBezTo>
                <a:cubicBezTo>
                  <a:pt x="47250" y="1442736"/>
                  <a:pt x="4916" y="1600216"/>
                  <a:pt x="683" y="1595136"/>
                </a:cubicBezTo>
                <a:cubicBezTo>
                  <a:pt x="-3550" y="1590056"/>
                  <a:pt x="9150" y="1430036"/>
                  <a:pt x="117523" y="1386856"/>
                </a:cubicBezTo>
                <a:cubicBezTo>
                  <a:pt x="225896" y="1343676"/>
                  <a:pt x="505296" y="1389396"/>
                  <a:pt x="650923" y="1336056"/>
                </a:cubicBezTo>
                <a:cubicBezTo>
                  <a:pt x="796550" y="1282716"/>
                  <a:pt x="850736" y="1123543"/>
                  <a:pt x="991283" y="1066816"/>
                </a:cubicBezTo>
                <a:cubicBezTo>
                  <a:pt x="1131830" y="1010089"/>
                  <a:pt x="1364663" y="1173496"/>
                  <a:pt x="1494203" y="995696"/>
                </a:cubicBezTo>
                <a:cubicBezTo>
                  <a:pt x="1623743" y="817896"/>
                  <a:pt x="1676236" y="4249"/>
                  <a:pt x="1768523" y="16"/>
                </a:cubicBezTo>
                <a:cubicBezTo>
                  <a:pt x="1860810" y="-4217"/>
                  <a:pt x="1930236" y="792496"/>
                  <a:pt x="2047923" y="970296"/>
                </a:cubicBezTo>
                <a:cubicBezTo>
                  <a:pt x="2165610" y="1148096"/>
                  <a:pt x="2610110" y="1060043"/>
                  <a:pt x="2469563" y="107697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AF46D-24C3-4542-8988-2B43EB60927E}"/>
              </a:ext>
            </a:extLst>
          </p:cNvPr>
          <p:cNvSpPr txBox="1"/>
          <p:nvPr/>
        </p:nvSpPr>
        <p:spPr>
          <a:xfrm>
            <a:off x="2209800" y="3657600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i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867681-E5CE-49FB-9CA7-8DD685580777}"/>
              </a:ext>
            </a:extLst>
          </p:cNvPr>
          <p:cNvSpPr txBox="1"/>
          <p:nvPr/>
        </p:nvSpPr>
        <p:spPr>
          <a:xfrm>
            <a:off x="7848113" y="4787934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E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92B55B-DBF2-40D4-8AD1-B8F5DCC1C2D7}"/>
                  </a:ext>
                </a:extLst>
              </p:cNvPr>
              <p:cNvSpPr txBox="1"/>
              <p:nvPr/>
            </p:nvSpPr>
            <p:spPr>
              <a:xfrm>
                <a:off x="3565339" y="5758934"/>
                <a:ext cx="4584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92B55B-DBF2-40D4-8AD1-B8F5DCC1C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39" y="5758934"/>
                <a:ext cx="45847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06F717-2B34-42C9-98C1-CE84937FC252}"/>
                  </a:ext>
                </a:extLst>
              </p:cNvPr>
              <p:cNvSpPr txBox="1"/>
              <p:nvPr/>
            </p:nvSpPr>
            <p:spPr>
              <a:xfrm>
                <a:off x="5326788" y="4135080"/>
                <a:ext cx="3131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06F717-2B34-42C9-98C1-CE84937FC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788" y="4135080"/>
                <a:ext cx="31314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6818B4-D5C8-4759-857E-291DE49B90CD}"/>
                  </a:ext>
                </a:extLst>
              </p:cNvPr>
              <p:cNvSpPr txBox="1"/>
              <p:nvPr/>
            </p:nvSpPr>
            <p:spPr>
              <a:xfrm>
                <a:off x="4156527" y="3802186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6818B4-D5C8-4759-857E-291DE49B9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527" y="3802186"/>
                <a:ext cx="3131412" cy="374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67AD3D-4736-492E-AB74-21547387F300}"/>
                  </a:ext>
                </a:extLst>
              </p:cNvPr>
              <p:cNvSpPr txBox="1"/>
              <p:nvPr/>
            </p:nvSpPr>
            <p:spPr>
              <a:xfrm>
                <a:off x="3158206" y="6255130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67AD3D-4736-492E-AB74-21547387F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206" y="6255130"/>
                <a:ext cx="3131412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F8661F-411E-42A8-B5FC-127E2D5C11E8}"/>
              </a:ext>
            </a:extLst>
          </p:cNvPr>
          <p:cNvCxnSpPr/>
          <p:nvPr/>
        </p:nvCxnSpPr>
        <p:spPr>
          <a:xfrm>
            <a:off x="4801009" y="5549900"/>
            <a:ext cx="1872000" cy="0"/>
          </a:xfrm>
          <a:prstGeom prst="line">
            <a:avLst/>
          </a:prstGeom>
          <a:ln w="952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2CDD56-D7FE-4C4A-976C-D228B0D41FA9}"/>
                  </a:ext>
                </a:extLst>
              </p:cNvPr>
              <p:cNvSpPr txBox="1"/>
              <p:nvPr/>
            </p:nvSpPr>
            <p:spPr>
              <a:xfrm>
                <a:off x="6679712" y="5344505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2CDD56-D7FE-4C4A-976C-D228B0D41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712" y="5344505"/>
                <a:ext cx="381488" cy="385875"/>
              </a:xfrm>
              <a:prstGeom prst="rect">
                <a:avLst/>
              </a:prstGeom>
              <a:blipFill>
                <a:blip r:embed="rId7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9FD251-2063-4E48-AF95-98CEDA3DA431}"/>
              </a:ext>
            </a:extLst>
          </p:cNvPr>
          <p:cNvCxnSpPr/>
          <p:nvPr/>
        </p:nvCxnSpPr>
        <p:spPr>
          <a:xfrm>
            <a:off x="3383512" y="5816600"/>
            <a:ext cx="972000" cy="0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7522FBF-90A7-4968-B277-83E0CF63C095}"/>
                  </a:ext>
                </a:extLst>
              </p:cNvPr>
              <p:cNvSpPr txBox="1"/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7522FBF-90A7-4968-B277-83E0CF63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blipFill>
                <a:blip r:embed="rId8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66CE4F8-5E3A-46D7-95BD-9651A4F080EE}"/>
              </a:ext>
            </a:extLst>
          </p:cNvPr>
          <p:cNvSpPr/>
          <p:nvPr/>
        </p:nvSpPr>
        <p:spPr>
          <a:xfrm>
            <a:off x="3606120" y="4512213"/>
            <a:ext cx="3687352" cy="1799158"/>
          </a:xfrm>
          <a:custGeom>
            <a:avLst/>
            <a:gdLst>
              <a:gd name="connsiteX0" fmla="*/ 2442752 w 3687352"/>
              <a:gd name="connsiteY0" fmla="*/ 743256 h 1799158"/>
              <a:gd name="connsiteX1" fmla="*/ 2112552 w 3687352"/>
              <a:gd name="connsiteY1" fmla="*/ 749606 h 1799158"/>
              <a:gd name="connsiteX2" fmla="*/ 1896652 w 3687352"/>
              <a:gd name="connsiteY2" fmla="*/ 1232206 h 1799158"/>
              <a:gd name="connsiteX3" fmla="*/ 1706152 w 3687352"/>
              <a:gd name="connsiteY3" fmla="*/ 1035356 h 1799158"/>
              <a:gd name="connsiteX4" fmla="*/ 1001302 w 3687352"/>
              <a:gd name="connsiteY4" fmla="*/ 1035356 h 1799158"/>
              <a:gd name="connsiteX5" fmla="*/ 836202 w 3687352"/>
              <a:gd name="connsiteY5" fmla="*/ 1194106 h 1799158"/>
              <a:gd name="connsiteX6" fmla="*/ 734602 w 3687352"/>
              <a:gd name="connsiteY6" fmla="*/ 1797356 h 1799158"/>
              <a:gd name="connsiteX7" fmla="*/ 563152 w 3687352"/>
              <a:gd name="connsiteY7" fmla="*/ 1378256 h 1799158"/>
              <a:gd name="connsiteX8" fmla="*/ 150402 w 3687352"/>
              <a:gd name="connsiteY8" fmla="*/ 1321106 h 1799158"/>
              <a:gd name="connsiteX9" fmla="*/ 4352 w 3687352"/>
              <a:gd name="connsiteY9" fmla="*/ 1498906 h 1799158"/>
              <a:gd name="connsiteX10" fmla="*/ 80552 w 3687352"/>
              <a:gd name="connsiteY10" fmla="*/ 1308406 h 1799158"/>
              <a:gd name="connsiteX11" fmla="*/ 486952 w 3687352"/>
              <a:gd name="connsiteY11" fmla="*/ 1270306 h 1799158"/>
              <a:gd name="connsiteX12" fmla="*/ 664752 w 3687352"/>
              <a:gd name="connsiteY12" fmla="*/ 1263956 h 1799158"/>
              <a:gd name="connsiteX13" fmla="*/ 867952 w 3687352"/>
              <a:gd name="connsiteY13" fmla="*/ 1022656 h 1799158"/>
              <a:gd name="connsiteX14" fmla="*/ 1388652 w 3687352"/>
              <a:gd name="connsiteY14" fmla="*/ 984556 h 1799158"/>
              <a:gd name="connsiteX15" fmla="*/ 1718852 w 3687352"/>
              <a:gd name="connsiteY15" fmla="*/ 152706 h 1799158"/>
              <a:gd name="connsiteX16" fmla="*/ 1896652 w 3687352"/>
              <a:gd name="connsiteY16" fmla="*/ 660706 h 1799158"/>
              <a:gd name="connsiteX17" fmla="*/ 2049052 w 3687352"/>
              <a:gd name="connsiteY17" fmla="*/ 743256 h 1799158"/>
              <a:gd name="connsiteX18" fmla="*/ 2614202 w 3687352"/>
              <a:gd name="connsiteY18" fmla="*/ 724206 h 1799158"/>
              <a:gd name="connsiteX19" fmla="*/ 2899952 w 3687352"/>
              <a:gd name="connsiteY19" fmla="*/ 306 h 1799158"/>
              <a:gd name="connsiteX20" fmla="*/ 3046002 w 3687352"/>
              <a:gd name="connsiteY20" fmla="*/ 635306 h 1799158"/>
              <a:gd name="connsiteX21" fmla="*/ 3242852 w 3687352"/>
              <a:gd name="connsiteY21" fmla="*/ 743256 h 1799158"/>
              <a:gd name="connsiteX22" fmla="*/ 3687352 w 3687352"/>
              <a:gd name="connsiteY22" fmla="*/ 743256 h 1799158"/>
              <a:gd name="connsiteX23" fmla="*/ 2442752 w 3687352"/>
              <a:gd name="connsiteY23" fmla="*/ 743256 h 179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87352" h="1799158">
                <a:moveTo>
                  <a:pt x="2442752" y="743256"/>
                </a:moveTo>
                <a:cubicBezTo>
                  <a:pt x="2323160" y="705685"/>
                  <a:pt x="2203569" y="668114"/>
                  <a:pt x="2112552" y="749606"/>
                </a:cubicBezTo>
                <a:cubicBezTo>
                  <a:pt x="2021535" y="831098"/>
                  <a:pt x="1964385" y="1184581"/>
                  <a:pt x="1896652" y="1232206"/>
                </a:cubicBezTo>
                <a:cubicBezTo>
                  <a:pt x="1828919" y="1279831"/>
                  <a:pt x="1855377" y="1068164"/>
                  <a:pt x="1706152" y="1035356"/>
                </a:cubicBezTo>
                <a:cubicBezTo>
                  <a:pt x="1556927" y="1002548"/>
                  <a:pt x="1146294" y="1008898"/>
                  <a:pt x="1001302" y="1035356"/>
                </a:cubicBezTo>
                <a:cubicBezTo>
                  <a:pt x="856310" y="1061814"/>
                  <a:pt x="880652" y="1067106"/>
                  <a:pt x="836202" y="1194106"/>
                </a:cubicBezTo>
                <a:cubicBezTo>
                  <a:pt x="791752" y="1321106"/>
                  <a:pt x="780110" y="1766664"/>
                  <a:pt x="734602" y="1797356"/>
                </a:cubicBezTo>
                <a:cubicBezTo>
                  <a:pt x="689094" y="1828048"/>
                  <a:pt x="660519" y="1457631"/>
                  <a:pt x="563152" y="1378256"/>
                </a:cubicBezTo>
                <a:cubicBezTo>
                  <a:pt x="465785" y="1298881"/>
                  <a:pt x="243535" y="1300998"/>
                  <a:pt x="150402" y="1321106"/>
                </a:cubicBezTo>
                <a:cubicBezTo>
                  <a:pt x="57269" y="1341214"/>
                  <a:pt x="15994" y="1501023"/>
                  <a:pt x="4352" y="1498906"/>
                </a:cubicBezTo>
                <a:cubicBezTo>
                  <a:pt x="-7290" y="1496789"/>
                  <a:pt x="119" y="1346506"/>
                  <a:pt x="80552" y="1308406"/>
                </a:cubicBezTo>
                <a:cubicBezTo>
                  <a:pt x="160985" y="1270306"/>
                  <a:pt x="389585" y="1277714"/>
                  <a:pt x="486952" y="1270306"/>
                </a:cubicBezTo>
                <a:cubicBezTo>
                  <a:pt x="584319" y="1262898"/>
                  <a:pt x="601252" y="1305231"/>
                  <a:pt x="664752" y="1263956"/>
                </a:cubicBezTo>
                <a:cubicBezTo>
                  <a:pt x="728252" y="1222681"/>
                  <a:pt x="747302" y="1069223"/>
                  <a:pt x="867952" y="1022656"/>
                </a:cubicBezTo>
                <a:cubicBezTo>
                  <a:pt x="988602" y="976089"/>
                  <a:pt x="1246835" y="1129548"/>
                  <a:pt x="1388652" y="984556"/>
                </a:cubicBezTo>
                <a:cubicBezTo>
                  <a:pt x="1530469" y="839564"/>
                  <a:pt x="1634185" y="206681"/>
                  <a:pt x="1718852" y="152706"/>
                </a:cubicBezTo>
                <a:cubicBezTo>
                  <a:pt x="1803519" y="98731"/>
                  <a:pt x="1841619" y="562281"/>
                  <a:pt x="1896652" y="660706"/>
                </a:cubicBezTo>
                <a:cubicBezTo>
                  <a:pt x="1951685" y="759131"/>
                  <a:pt x="1929460" y="732673"/>
                  <a:pt x="2049052" y="743256"/>
                </a:cubicBezTo>
                <a:cubicBezTo>
                  <a:pt x="2168644" y="753839"/>
                  <a:pt x="2472385" y="848031"/>
                  <a:pt x="2614202" y="724206"/>
                </a:cubicBezTo>
                <a:cubicBezTo>
                  <a:pt x="2756019" y="600381"/>
                  <a:pt x="2827985" y="15123"/>
                  <a:pt x="2899952" y="306"/>
                </a:cubicBezTo>
                <a:cubicBezTo>
                  <a:pt x="2971919" y="-14511"/>
                  <a:pt x="2988852" y="511481"/>
                  <a:pt x="3046002" y="635306"/>
                </a:cubicBezTo>
                <a:cubicBezTo>
                  <a:pt x="3103152" y="759131"/>
                  <a:pt x="3135960" y="725264"/>
                  <a:pt x="3242852" y="743256"/>
                </a:cubicBezTo>
                <a:cubicBezTo>
                  <a:pt x="3349744" y="761248"/>
                  <a:pt x="3687352" y="743256"/>
                  <a:pt x="3687352" y="743256"/>
                </a:cubicBezTo>
                <a:lnTo>
                  <a:pt x="2442752" y="74325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2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DF1C4B4-6631-4D31-A356-C5AD8E449EA5}"/>
              </a:ext>
            </a:extLst>
          </p:cNvPr>
          <p:cNvCxnSpPr/>
          <p:nvPr/>
        </p:nvCxnSpPr>
        <p:spPr>
          <a:xfrm>
            <a:off x="3383512" y="5560956"/>
            <a:ext cx="972000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5D594-27EE-4BD4-9B0D-5F301212B253}"/>
                  </a:ext>
                </a:extLst>
              </p:cNvPr>
              <p:cNvSpPr txBox="1"/>
              <p:nvPr/>
            </p:nvSpPr>
            <p:spPr>
              <a:xfrm>
                <a:off x="2057400" y="5679812"/>
                <a:ext cx="1605163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fr-F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5D594-27EE-4BD4-9B0D-5F301212B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679812"/>
                <a:ext cx="1605163" cy="385875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B022E5-BC5C-4B22-8B88-A400C9611AFB}"/>
              </a:ext>
            </a:extLst>
          </p:cNvPr>
          <p:cNvCxnSpPr/>
          <p:nvPr/>
        </p:nvCxnSpPr>
        <p:spPr>
          <a:xfrm>
            <a:off x="4486952" y="4267200"/>
            <a:ext cx="0" cy="1224000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0F04647-D252-4027-9234-DD8F25A8D8B0}"/>
              </a:ext>
            </a:extLst>
          </p:cNvPr>
          <p:cNvSpPr txBox="1"/>
          <p:nvPr/>
        </p:nvSpPr>
        <p:spPr>
          <a:xfrm>
            <a:off x="4231292" y="3811077"/>
            <a:ext cx="78520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E</a:t>
            </a:r>
            <a:r>
              <a:rPr lang="fr-FR" sz="2400" baseline="-25000" dirty="0">
                <a:solidFill>
                  <a:srgbClr val="0000FF"/>
                </a:solidFill>
              </a:rPr>
              <a:t>ECD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28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15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Co-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/>
              <p:nvPr/>
            </p:nvSpPr>
            <p:spPr>
              <a:xfrm>
                <a:off x="609601" y="1524000"/>
                <a:ext cx="7924798" cy="3080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CH" sz="2400" dirty="0"/>
                  <a:t>Both </a:t>
                </a:r>
                <a:r>
                  <a:rPr lang="fr-CH" sz="2400" dirty="0" err="1"/>
                  <a:t>metal</a:t>
                </a:r>
                <a:r>
                  <a:rPr lang="fr-CH" sz="2400" dirty="0"/>
                  <a:t> cations are </a:t>
                </a:r>
                <a:r>
                  <a:rPr lang="fr-CH" sz="2400" dirty="0" err="1"/>
                  <a:t>reduced</a:t>
                </a:r>
                <a:r>
                  <a:rPr lang="fr-CH" sz="2400" dirty="0"/>
                  <a:t> </a:t>
                </a:r>
                <a:r>
                  <a:rPr lang="fr-CH" sz="2400" dirty="0" err="1"/>
                  <a:t>independently</a:t>
                </a:r>
                <a:r>
                  <a:rPr lang="fr-CH" sz="2400" dirty="0"/>
                  <a:t>:</a:t>
                </a:r>
              </a:p>
              <a:p>
                <a:endParaRPr lang="fr-CH" sz="2800" dirty="0"/>
              </a:p>
              <a:p>
                <a:pPr algn="ctr"/>
                <a:r>
                  <a:rPr lang="fr-CH" sz="2000" dirty="0"/>
                  <a:t>The </a:t>
                </a:r>
                <a:r>
                  <a:rPr lang="fr-CH" sz="2000" dirty="0" err="1"/>
                  <a:t>deposit</a:t>
                </a:r>
                <a:r>
                  <a:rPr lang="fr-CH" sz="2000" dirty="0"/>
                  <a:t> composition </a:t>
                </a:r>
                <a:r>
                  <a:rPr lang="fr-CH" sz="2000" dirty="0" err="1"/>
                  <a:t>will</a:t>
                </a:r>
                <a:r>
                  <a:rPr lang="fr-CH" sz="2000" dirty="0"/>
                  <a:t> </a:t>
                </a:r>
                <a:r>
                  <a:rPr lang="fr-CH" sz="2000" dirty="0" err="1"/>
                  <a:t>depend</a:t>
                </a:r>
                <a:r>
                  <a:rPr lang="fr-CH" sz="2000" dirty="0"/>
                  <a:t> on partial </a:t>
                </a:r>
                <a:r>
                  <a:rPr lang="fr-CH" sz="2000" dirty="0" err="1"/>
                  <a:t>current</a:t>
                </a:r>
                <a:r>
                  <a:rPr lang="fr-CH" sz="2000" dirty="0"/>
                  <a:t>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A</a:t>
                </a:r>
                <a:r>
                  <a:rPr lang="fr-CH" sz="2000" dirty="0"/>
                  <a:t>(t) and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B</a:t>
                </a:r>
                <a:r>
                  <a:rPr lang="fr-CH" sz="2000" dirty="0"/>
                  <a:t>(t):</a:t>
                </a:r>
              </a:p>
              <a:p>
                <a:endParaRPr lang="fr-CH" sz="2000" dirty="0"/>
              </a:p>
              <a:p>
                <a:pPr algn="ctr"/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fr-CH" sz="2000" dirty="0"/>
                  <a:t>   and    </a:t>
                </a:r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fr-CH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fr-CH" sz="2000" dirty="0"/>
              </a:p>
              <a:p>
                <a:pPr algn="ctr"/>
                <a:endParaRPr lang="fr-CH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fr-CH" sz="20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  <m:r>
                        <a:rPr lang="fr-CH" sz="2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  <m:r>
                        <a:rPr lang="fr-CH" sz="2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20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fr-CH" sz="20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f>
                        <m:fPr>
                          <m:ctrlPr>
                            <a:rPr lang="fr-CH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  <m:sub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  <m:sub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fr-CH" sz="2000" b="1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1524000"/>
                <a:ext cx="7924798" cy="3080074"/>
              </a:xfrm>
              <a:prstGeom prst="rect">
                <a:avLst/>
              </a:prstGeom>
              <a:blipFill>
                <a:blip r:embed="rId3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72436DE-2927-48C4-8EFB-5593E47A4330}"/>
              </a:ext>
            </a:extLst>
          </p:cNvPr>
          <p:cNvSpPr/>
          <p:nvPr/>
        </p:nvSpPr>
        <p:spPr>
          <a:xfrm>
            <a:off x="2971800" y="3694360"/>
            <a:ext cx="3200400" cy="87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1EECBEA-59E2-4ED1-9B7A-2D9BDA95F5D4}"/>
                  </a:ext>
                </a:extLst>
              </p:cNvPr>
              <p:cNvSpPr txBox="1"/>
              <p:nvPr/>
            </p:nvSpPr>
            <p:spPr>
              <a:xfrm>
                <a:off x="647700" y="4754187"/>
                <a:ext cx="8801100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Case 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fr-CH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fr-CH" sz="2000" b="1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2000" dirty="0"/>
                  <a:t>	</a:t>
                </a:r>
                <a:r>
                  <a:rPr lang="en-US" dirty="0"/>
                  <a:t>		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𝐹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CH" b="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fr-CH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ra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H" dirty="0"/>
                  <a:t>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b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</m:t>
                        </m:r>
                      </m:den>
                    </m:f>
                  </m:oMath>
                </a14:m>
                <a:r>
                  <a:rPr lang="en-US" dirty="0"/>
                  <a:t>    	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1EECBEA-59E2-4ED1-9B7A-2D9BDA95F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4754187"/>
                <a:ext cx="8801100" cy="656013"/>
              </a:xfrm>
              <a:prstGeom prst="rect">
                <a:avLst/>
              </a:prstGeom>
              <a:blipFill>
                <a:blip r:embed="rId4"/>
                <a:stretch>
                  <a:fillRect l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663B525D-3FF3-45DD-8CBA-AF319FA43052}"/>
              </a:ext>
            </a:extLst>
          </p:cNvPr>
          <p:cNvSpPr/>
          <p:nvPr/>
        </p:nvSpPr>
        <p:spPr>
          <a:xfrm>
            <a:off x="2971800" y="5426665"/>
            <a:ext cx="3200400" cy="87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EADAAB8-56DD-4AD2-AD53-D33875ADF889}"/>
                  </a:ext>
                </a:extLst>
              </p:cNvPr>
              <p:cNvSpPr txBox="1"/>
              <p:nvPr/>
            </p:nvSpPr>
            <p:spPr>
              <a:xfrm>
                <a:off x="2282554" y="5517147"/>
                <a:ext cx="4578892" cy="689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CH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CH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  <m:r>
                        <a:rPr lang="fr-CH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fr-CH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f>
                        <m:fPr>
                          <m:ctrlPr>
                            <a:rPr lang="fr-CH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e>
                            <m:sub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CH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  <m:r>
                        <a:rPr lang="fr-CH" b="1" i="1" smtClean="0">
                          <a:latin typeface="Cambria Math" panose="02040503050406030204" pitchFamily="18" charset="0"/>
                        </a:rPr>
                        <m:t>𝑹𝑻</m:t>
                      </m:r>
                      <m:sSup>
                        <m:sSup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fr-CH" sz="1800" b="1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EADAAB8-56DD-4AD2-AD53-D33875ADF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554" y="5517147"/>
                <a:ext cx="4578892" cy="689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8060198-CCDD-4A7A-B2D2-A2774ED83CF6}"/>
                  </a:ext>
                </a:extLst>
              </p:cNvPr>
              <p:cNvSpPr txBox="1"/>
              <p:nvPr/>
            </p:nvSpPr>
            <p:spPr>
              <a:xfrm>
                <a:off x="609601" y="6376001"/>
                <a:ext cx="79247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Depends on concentrations, </a:t>
                </a:r>
                <a:r>
                  <a:rPr lang="el-GR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η</a:t>
                </a:r>
                <a:r>
                  <a:rPr lang="fr-CH" sz="2000" baseline="-25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and time </a:t>
                </a:r>
                <a14:m>
                  <m:oMath xmlns:m="http://schemas.openxmlformats.org/officeDocument/2006/math">
                    <m:r>
                      <a:rPr lang="fr-CH" sz="2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effectLst/>
                  </a:rPr>
                  <a:t> composition gradient</a:t>
                </a:r>
                <a:endParaRPr lang="en-US" sz="2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8060198-CCDD-4A7A-B2D2-A2774ED83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6376001"/>
                <a:ext cx="7924798" cy="400110"/>
              </a:xfrm>
              <a:prstGeom prst="rect">
                <a:avLst/>
              </a:prstGeom>
              <a:blipFill>
                <a:blip r:embed="rId6"/>
                <a:stretch>
                  <a:fillRect t="-909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459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16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Co-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DDB8CE-B53B-4B93-AC78-BAC1476AE3E2}"/>
              </a:ext>
            </a:extLst>
          </p:cNvPr>
          <p:cNvSpPr txBox="1"/>
          <p:nvPr/>
        </p:nvSpPr>
        <p:spPr>
          <a:xfrm>
            <a:off x="609601" y="1524000"/>
            <a:ext cx="79247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CH" sz="2400" dirty="0"/>
              <a:t>Both </a:t>
            </a:r>
            <a:r>
              <a:rPr lang="fr-CH" sz="2400" dirty="0" err="1"/>
              <a:t>metal</a:t>
            </a:r>
            <a:r>
              <a:rPr lang="fr-CH" sz="2400" dirty="0"/>
              <a:t> cations are </a:t>
            </a:r>
            <a:r>
              <a:rPr lang="fr-CH" sz="2400" dirty="0" err="1"/>
              <a:t>reduced</a:t>
            </a:r>
            <a:r>
              <a:rPr lang="fr-CH" sz="2400" dirty="0"/>
              <a:t> </a:t>
            </a:r>
            <a:r>
              <a:rPr lang="fr-CH" sz="2400" dirty="0" err="1"/>
              <a:t>independently</a:t>
            </a:r>
            <a:r>
              <a:rPr lang="fr-CH" sz="2400" dirty="0"/>
              <a:t>:</a:t>
            </a:r>
          </a:p>
          <a:p>
            <a:endParaRPr lang="fr-CH" sz="2800" dirty="0"/>
          </a:p>
          <a:p>
            <a:pPr algn="ctr"/>
            <a:endParaRPr lang="fr-CH" sz="2000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3B9E321-02D9-414F-B5F8-B608CCCAB26E}"/>
              </a:ext>
            </a:extLst>
          </p:cNvPr>
          <p:cNvSpPr txBox="1"/>
          <p:nvPr/>
        </p:nvSpPr>
        <p:spPr>
          <a:xfrm>
            <a:off x="228601" y="2091542"/>
            <a:ext cx="868679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fr-FR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morphology</a:t>
            </a:r>
            <a:r>
              <a:rPr lang="fr-F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  <a:r>
              <a:rPr lang="fr-F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</a:t>
            </a:r>
            <a:r>
              <a:rPr lang="fr-F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fr-FR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fr-FR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</a:t>
            </a:r>
            <a:r>
              <a:rPr lang="fr-F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correct </a:t>
            </a:r>
            <a:r>
              <a:rPr lang="fr-FR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fr-F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CH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CH" sz="2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2EA4C7-A0FD-4CC7-80A5-DD0EC204967F}"/>
              </a:ext>
            </a:extLst>
          </p:cNvPr>
          <p:cNvCxnSpPr/>
          <p:nvPr/>
        </p:nvCxnSpPr>
        <p:spPr>
          <a:xfrm flipV="1">
            <a:off x="2144110" y="3826719"/>
            <a:ext cx="0" cy="2895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724D01-9C0F-441B-B57E-90CCA63670A2}"/>
              </a:ext>
            </a:extLst>
          </p:cNvPr>
          <p:cNvCxnSpPr>
            <a:cxnSpLocks/>
          </p:cNvCxnSpPr>
          <p:nvPr/>
        </p:nvCxnSpPr>
        <p:spPr>
          <a:xfrm>
            <a:off x="2133600" y="5261379"/>
            <a:ext cx="5652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A20380-F0D3-483D-A29B-C6F45586AB38}"/>
              </a:ext>
            </a:extLst>
          </p:cNvPr>
          <p:cNvSpPr/>
          <p:nvPr/>
        </p:nvSpPr>
        <p:spPr>
          <a:xfrm>
            <a:off x="4500734" y="4488343"/>
            <a:ext cx="2773688" cy="1290714"/>
          </a:xfrm>
          <a:custGeom>
            <a:avLst/>
            <a:gdLst>
              <a:gd name="connsiteX0" fmla="*/ 1595128 w 2773688"/>
              <a:gd name="connsiteY0" fmla="*/ 776016 h 1290714"/>
              <a:gd name="connsiteX1" fmla="*/ 1275088 w 2773688"/>
              <a:gd name="connsiteY1" fmla="*/ 781096 h 1290714"/>
              <a:gd name="connsiteX2" fmla="*/ 1122688 w 2773688"/>
              <a:gd name="connsiteY2" fmla="*/ 933496 h 1290714"/>
              <a:gd name="connsiteX3" fmla="*/ 970288 w 2773688"/>
              <a:gd name="connsiteY3" fmla="*/ 1289096 h 1290714"/>
              <a:gd name="connsiteX4" fmla="*/ 787408 w 2773688"/>
              <a:gd name="connsiteY4" fmla="*/ 1065576 h 1290714"/>
              <a:gd name="connsiteX5" fmla="*/ 8 w 2773688"/>
              <a:gd name="connsiteY5" fmla="*/ 1070656 h 1290714"/>
              <a:gd name="connsiteX6" fmla="*/ 772168 w 2773688"/>
              <a:gd name="connsiteY6" fmla="*/ 1030016 h 1290714"/>
              <a:gd name="connsiteX7" fmla="*/ 1183648 w 2773688"/>
              <a:gd name="connsiteY7" fmla="*/ 770936 h 1290714"/>
              <a:gd name="connsiteX8" fmla="*/ 1717048 w 2773688"/>
              <a:gd name="connsiteY8" fmla="*/ 745536 h 1290714"/>
              <a:gd name="connsiteX9" fmla="*/ 1915168 w 2773688"/>
              <a:gd name="connsiteY9" fmla="*/ 415336 h 1290714"/>
              <a:gd name="connsiteX10" fmla="*/ 2016768 w 2773688"/>
              <a:gd name="connsiteY10" fmla="*/ 3856 h 1290714"/>
              <a:gd name="connsiteX11" fmla="*/ 2179328 w 2773688"/>
              <a:gd name="connsiteY11" fmla="*/ 674416 h 1290714"/>
              <a:gd name="connsiteX12" fmla="*/ 2407928 w 2773688"/>
              <a:gd name="connsiteY12" fmla="*/ 765856 h 1290714"/>
              <a:gd name="connsiteX13" fmla="*/ 2773688 w 2773688"/>
              <a:gd name="connsiteY13" fmla="*/ 760776 h 1290714"/>
              <a:gd name="connsiteX14" fmla="*/ 1595128 w 2773688"/>
              <a:gd name="connsiteY14" fmla="*/ 776016 h 129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73688" h="1290714">
                <a:moveTo>
                  <a:pt x="1595128" y="776016"/>
                </a:moveTo>
                <a:cubicBezTo>
                  <a:pt x="1474478" y="765432"/>
                  <a:pt x="1353828" y="754849"/>
                  <a:pt x="1275088" y="781096"/>
                </a:cubicBezTo>
                <a:cubicBezTo>
                  <a:pt x="1196348" y="807343"/>
                  <a:pt x="1173488" y="848829"/>
                  <a:pt x="1122688" y="933496"/>
                </a:cubicBezTo>
                <a:cubicBezTo>
                  <a:pt x="1071888" y="1018163"/>
                  <a:pt x="1026168" y="1267083"/>
                  <a:pt x="970288" y="1289096"/>
                </a:cubicBezTo>
                <a:cubicBezTo>
                  <a:pt x="914408" y="1311109"/>
                  <a:pt x="949121" y="1101983"/>
                  <a:pt x="787408" y="1065576"/>
                </a:cubicBezTo>
                <a:cubicBezTo>
                  <a:pt x="625695" y="1029169"/>
                  <a:pt x="2548" y="1076583"/>
                  <a:pt x="8" y="1070656"/>
                </a:cubicBezTo>
                <a:cubicBezTo>
                  <a:pt x="-2532" y="1064729"/>
                  <a:pt x="574895" y="1079969"/>
                  <a:pt x="772168" y="1030016"/>
                </a:cubicBezTo>
                <a:cubicBezTo>
                  <a:pt x="969441" y="980063"/>
                  <a:pt x="1026168" y="818349"/>
                  <a:pt x="1183648" y="770936"/>
                </a:cubicBezTo>
                <a:cubicBezTo>
                  <a:pt x="1341128" y="723523"/>
                  <a:pt x="1595128" y="804803"/>
                  <a:pt x="1717048" y="745536"/>
                </a:cubicBezTo>
                <a:cubicBezTo>
                  <a:pt x="1838968" y="686269"/>
                  <a:pt x="1865215" y="538949"/>
                  <a:pt x="1915168" y="415336"/>
                </a:cubicBezTo>
                <a:cubicBezTo>
                  <a:pt x="1965121" y="291723"/>
                  <a:pt x="1972741" y="-39324"/>
                  <a:pt x="2016768" y="3856"/>
                </a:cubicBezTo>
                <a:cubicBezTo>
                  <a:pt x="2060795" y="47036"/>
                  <a:pt x="2114135" y="547416"/>
                  <a:pt x="2179328" y="674416"/>
                </a:cubicBezTo>
                <a:cubicBezTo>
                  <a:pt x="2244521" y="801416"/>
                  <a:pt x="2308868" y="751463"/>
                  <a:pt x="2407928" y="765856"/>
                </a:cubicBezTo>
                <a:cubicBezTo>
                  <a:pt x="2506988" y="780249"/>
                  <a:pt x="2773688" y="760776"/>
                  <a:pt x="2773688" y="760776"/>
                </a:cubicBezTo>
                <a:lnTo>
                  <a:pt x="1595128" y="7760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D7375F-F220-48F2-9666-4AC5FB02CB06}"/>
              </a:ext>
            </a:extLst>
          </p:cNvPr>
          <p:cNvSpPr/>
          <p:nvPr/>
        </p:nvSpPr>
        <p:spPr>
          <a:xfrm>
            <a:off x="3565339" y="4187383"/>
            <a:ext cx="2496741" cy="1837689"/>
          </a:xfrm>
          <a:custGeom>
            <a:avLst/>
            <a:gdLst>
              <a:gd name="connsiteX0" fmla="*/ 2469563 w 2496741"/>
              <a:gd name="connsiteY0" fmla="*/ 1076976 h 1837689"/>
              <a:gd name="connsiteX1" fmla="*/ 1204643 w 2496741"/>
              <a:gd name="connsiteY1" fmla="*/ 1071896 h 1837689"/>
              <a:gd name="connsiteX2" fmla="*/ 940483 w 2496741"/>
              <a:gd name="connsiteY2" fmla="*/ 1173496 h 1837689"/>
              <a:gd name="connsiteX3" fmla="*/ 772843 w 2496741"/>
              <a:gd name="connsiteY3" fmla="*/ 1833896 h 1837689"/>
              <a:gd name="connsiteX4" fmla="*/ 574723 w 2496741"/>
              <a:gd name="connsiteY4" fmla="*/ 1442736 h 1837689"/>
              <a:gd name="connsiteX5" fmla="*/ 142923 w 2496741"/>
              <a:gd name="connsiteY5" fmla="*/ 1417336 h 1837689"/>
              <a:gd name="connsiteX6" fmla="*/ 683 w 2496741"/>
              <a:gd name="connsiteY6" fmla="*/ 1595136 h 1837689"/>
              <a:gd name="connsiteX7" fmla="*/ 117523 w 2496741"/>
              <a:gd name="connsiteY7" fmla="*/ 1386856 h 1837689"/>
              <a:gd name="connsiteX8" fmla="*/ 650923 w 2496741"/>
              <a:gd name="connsiteY8" fmla="*/ 1336056 h 1837689"/>
              <a:gd name="connsiteX9" fmla="*/ 991283 w 2496741"/>
              <a:gd name="connsiteY9" fmla="*/ 1066816 h 1837689"/>
              <a:gd name="connsiteX10" fmla="*/ 1494203 w 2496741"/>
              <a:gd name="connsiteY10" fmla="*/ 995696 h 1837689"/>
              <a:gd name="connsiteX11" fmla="*/ 1768523 w 2496741"/>
              <a:gd name="connsiteY11" fmla="*/ 16 h 1837689"/>
              <a:gd name="connsiteX12" fmla="*/ 2047923 w 2496741"/>
              <a:gd name="connsiteY12" fmla="*/ 970296 h 1837689"/>
              <a:gd name="connsiteX13" fmla="*/ 2469563 w 2496741"/>
              <a:gd name="connsiteY13" fmla="*/ 1076976 h 18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6741" h="1837689">
                <a:moveTo>
                  <a:pt x="2469563" y="1076976"/>
                </a:moveTo>
                <a:cubicBezTo>
                  <a:pt x="2329016" y="1093909"/>
                  <a:pt x="1459490" y="1055809"/>
                  <a:pt x="1204643" y="1071896"/>
                </a:cubicBezTo>
                <a:cubicBezTo>
                  <a:pt x="949796" y="1087983"/>
                  <a:pt x="1012450" y="1046496"/>
                  <a:pt x="940483" y="1173496"/>
                </a:cubicBezTo>
                <a:cubicBezTo>
                  <a:pt x="868516" y="1300496"/>
                  <a:pt x="833803" y="1789023"/>
                  <a:pt x="772843" y="1833896"/>
                </a:cubicBezTo>
                <a:cubicBezTo>
                  <a:pt x="711883" y="1878769"/>
                  <a:pt x="679710" y="1512163"/>
                  <a:pt x="574723" y="1442736"/>
                </a:cubicBezTo>
                <a:cubicBezTo>
                  <a:pt x="469736" y="1373309"/>
                  <a:pt x="238596" y="1391936"/>
                  <a:pt x="142923" y="1417336"/>
                </a:cubicBezTo>
                <a:cubicBezTo>
                  <a:pt x="47250" y="1442736"/>
                  <a:pt x="4916" y="1600216"/>
                  <a:pt x="683" y="1595136"/>
                </a:cubicBezTo>
                <a:cubicBezTo>
                  <a:pt x="-3550" y="1590056"/>
                  <a:pt x="9150" y="1430036"/>
                  <a:pt x="117523" y="1386856"/>
                </a:cubicBezTo>
                <a:cubicBezTo>
                  <a:pt x="225896" y="1343676"/>
                  <a:pt x="505296" y="1389396"/>
                  <a:pt x="650923" y="1336056"/>
                </a:cubicBezTo>
                <a:cubicBezTo>
                  <a:pt x="796550" y="1282716"/>
                  <a:pt x="850736" y="1123543"/>
                  <a:pt x="991283" y="1066816"/>
                </a:cubicBezTo>
                <a:cubicBezTo>
                  <a:pt x="1131830" y="1010089"/>
                  <a:pt x="1364663" y="1173496"/>
                  <a:pt x="1494203" y="995696"/>
                </a:cubicBezTo>
                <a:cubicBezTo>
                  <a:pt x="1623743" y="817896"/>
                  <a:pt x="1676236" y="4249"/>
                  <a:pt x="1768523" y="16"/>
                </a:cubicBezTo>
                <a:cubicBezTo>
                  <a:pt x="1860810" y="-4217"/>
                  <a:pt x="1930236" y="792496"/>
                  <a:pt x="2047923" y="970296"/>
                </a:cubicBezTo>
                <a:cubicBezTo>
                  <a:pt x="2165610" y="1148096"/>
                  <a:pt x="2610110" y="1060043"/>
                  <a:pt x="2469563" y="107697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AF46D-24C3-4542-8988-2B43EB60927E}"/>
              </a:ext>
            </a:extLst>
          </p:cNvPr>
          <p:cNvSpPr txBox="1"/>
          <p:nvPr/>
        </p:nvSpPr>
        <p:spPr>
          <a:xfrm>
            <a:off x="2209800" y="3657600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i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867681-E5CE-49FB-9CA7-8DD685580777}"/>
              </a:ext>
            </a:extLst>
          </p:cNvPr>
          <p:cNvSpPr txBox="1"/>
          <p:nvPr/>
        </p:nvSpPr>
        <p:spPr>
          <a:xfrm>
            <a:off x="7848113" y="4787934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E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92B55B-DBF2-40D4-8AD1-B8F5DCC1C2D7}"/>
                  </a:ext>
                </a:extLst>
              </p:cNvPr>
              <p:cNvSpPr txBox="1"/>
              <p:nvPr/>
            </p:nvSpPr>
            <p:spPr>
              <a:xfrm>
                <a:off x="3565339" y="5758934"/>
                <a:ext cx="4584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92B55B-DBF2-40D4-8AD1-B8F5DCC1C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39" y="5758934"/>
                <a:ext cx="45847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06F717-2B34-42C9-98C1-CE84937FC252}"/>
                  </a:ext>
                </a:extLst>
              </p:cNvPr>
              <p:cNvSpPr txBox="1"/>
              <p:nvPr/>
            </p:nvSpPr>
            <p:spPr>
              <a:xfrm>
                <a:off x="5326788" y="4135080"/>
                <a:ext cx="3131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06F717-2B34-42C9-98C1-CE84937FC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788" y="4135080"/>
                <a:ext cx="31314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6818B4-D5C8-4759-857E-291DE49B90CD}"/>
                  </a:ext>
                </a:extLst>
              </p:cNvPr>
              <p:cNvSpPr txBox="1"/>
              <p:nvPr/>
            </p:nvSpPr>
            <p:spPr>
              <a:xfrm>
                <a:off x="4156527" y="3802186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6818B4-D5C8-4759-857E-291DE49B9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527" y="3802186"/>
                <a:ext cx="3131412" cy="374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67AD3D-4736-492E-AB74-21547387F300}"/>
                  </a:ext>
                </a:extLst>
              </p:cNvPr>
              <p:cNvSpPr txBox="1"/>
              <p:nvPr/>
            </p:nvSpPr>
            <p:spPr>
              <a:xfrm>
                <a:off x="3158206" y="6255130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67AD3D-4736-492E-AB74-21547387F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206" y="6255130"/>
                <a:ext cx="3131412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F8661F-411E-42A8-B5FC-127E2D5C11E8}"/>
              </a:ext>
            </a:extLst>
          </p:cNvPr>
          <p:cNvCxnSpPr/>
          <p:nvPr/>
        </p:nvCxnSpPr>
        <p:spPr>
          <a:xfrm>
            <a:off x="4801009" y="5549900"/>
            <a:ext cx="1872000" cy="0"/>
          </a:xfrm>
          <a:prstGeom prst="line">
            <a:avLst/>
          </a:prstGeom>
          <a:ln w="952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2CDD56-D7FE-4C4A-976C-D228B0D41FA9}"/>
                  </a:ext>
                </a:extLst>
              </p:cNvPr>
              <p:cNvSpPr txBox="1"/>
              <p:nvPr/>
            </p:nvSpPr>
            <p:spPr>
              <a:xfrm>
                <a:off x="6679712" y="5344505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2CDD56-D7FE-4C4A-976C-D228B0D41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712" y="5344505"/>
                <a:ext cx="381488" cy="385875"/>
              </a:xfrm>
              <a:prstGeom prst="rect">
                <a:avLst/>
              </a:prstGeom>
              <a:blipFill>
                <a:blip r:embed="rId7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9FD251-2063-4E48-AF95-98CEDA3DA431}"/>
              </a:ext>
            </a:extLst>
          </p:cNvPr>
          <p:cNvCxnSpPr/>
          <p:nvPr/>
        </p:nvCxnSpPr>
        <p:spPr>
          <a:xfrm>
            <a:off x="3383512" y="5816600"/>
            <a:ext cx="972000" cy="0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7522FBF-90A7-4968-B277-83E0CF63C095}"/>
                  </a:ext>
                </a:extLst>
              </p:cNvPr>
              <p:cNvSpPr txBox="1"/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7522FBF-90A7-4968-B277-83E0CF63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blipFill>
                <a:blip r:embed="rId8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66CE4F8-5E3A-46D7-95BD-9651A4F080EE}"/>
              </a:ext>
            </a:extLst>
          </p:cNvPr>
          <p:cNvSpPr/>
          <p:nvPr/>
        </p:nvSpPr>
        <p:spPr>
          <a:xfrm>
            <a:off x="3606120" y="4512213"/>
            <a:ext cx="3687352" cy="1799158"/>
          </a:xfrm>
          <a:custGeom>
            <a:avLst/>
            <a:gdLst>
              <a:gd name="connsiteX0" fmla="*/ 2442752 w 3687352"/>
              <a:gd name="connsiteY0" fmla="*/ 743256 h 1799158"/>
              <a:gd name="connsiteX1" fmla="*/ 2112552 w 3687352"/>
              <a:gd name="connsiteY1" fmla="*/ 749606 h 1799158"/>
              <a:gd name="connsiteX2" fmla="*/ 1896652 w 3687352"/>
              <a:gd name="connsiteY2" fmla="*/ 1232206 h 1799158"/>
              <a:gd name="connsiteX3" fmla="*/ 1706152 w 3687352"/>
              <a:gd name="connsiteY3" fmla="*/ 1035356 h 1799158"/>
              <a:gd name="connsiteX4" fmla="*/ 1001302 w 3687352"/>
              <a:gd name="connsiteY4" fmla="*/ 1035356 h 1799158"/>
              <a:gd name="connsiteX5" fmla="*/ 836202 w 3687352"/>
              <a:gd name="connsiteY5" fmla="*/ 1194106 h 1799158"/>
              <a:gd name="connsiteX6" fmla="*/ 734602 w 3687352"/>
              <a:gd name="connsiteY6" fmla="*/ 1797356 h 1799158"/>
              <a:gd name="connsiteX7" fmla="*/ 563152 w 3687352"/>
              <a:gd name="connsiteY7" fmla="*/ 1378256 h 1799158"/>
              <a:gd name="connsiteX8" fmla="*/ 150402 w 3687352"/>
              <a:gd name="connsiteY8" fmla="*/ 1321106 h 1799158"/>
              <a:gd name="connsiteX9" fmla="*/ 4352 w 3687352"/>
              <a:gd name="connsiteY9" fmla="*/ 1498906 h 1799158"/>
              <a:gd name="connsiteX10" fmla="*/ 80552 w 3687352"/>
              <a:gd name="connsiteY10" fmla="*/ 1308406 h 1799158"/>
              <a:gd name="connsiteX11" fmla="*/ 486952 w 3687352"/>
              <a:gd name="connsiteY11" fmla="*/ 1270306 h 1799158"/>
              <a:gd name="connsiteX12" fmla="*/ 664752 w 3687352"/>
              <a:gd name="connsiteY12" fmla="*/ 1263956 h 1799158"/>
              <a:gd name="connsiteX13" fmla="*/ 867952 w 3687352"/>
              <a:gd name="connsiteY13" fmla="*/ 1022656 h 1799158"/>
              <a:gd name="connsiteX14" fmla="*/ 1388652 w 3687352"/>
              <a:gd name="connsiteY14" fmla="*/ 984556 h 1799158"/>
              <a:gd name="connsiteX15" fmla="*/ 1718852 w 3687352"/>
              <a:gd name="connsiteY15" fmla="*/ 152706 h 1799158"/>
              <a:gd name="connsiteX16" fmla="*/ 1896652 w 3687352"/>
              <a:gd name="connsiteY16" fmla="*/ 660706 h 1799158"/>
              <a:gd name="connsiteX17" fmla="*/ 2049052 w 3687352"/>
              <a:gd name="connsiteY17" fmla="*/ 743256 h 1799158"/>
              <a:gd name="connsiteX18" fmla="*/ 2614202 w 3687352"/>
              <a:gd name="connsiteY18" fmla="*/ 724206 h 1799158"/>
              <a:gd name="connsiteX19" fmla="*/ 2899952 w 3687352"/>
              <a:gd name="connsiteY19" fmla="*/ 306 h 1799158"/>
              <a:gd name="connsiteX20" fmla="*/ 3046002 w 3687352"/>
              <a:gd name="connsiteY20" fmla="*/ 635306 h 1799158"/>
              <a:gd name="connsiteX21" fmla="*/ 3242852 w 3687352"/>
              <a:gd name="connsiteY21" fmla="*/ 743256 h 1799158"/>
              <a:gd name="connsiteX22" fmla="*/ 3687352 w 3687352"/>
              <a:gd name="connsiteY22" fmla="*/ 743256 h 1799158"/>
              <a:gd name="connsiteX23" fmla="*/ 2442752 w 3687352"/>
              <a:gd name="connsiteY23" fmla="*/ 743256 h 179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87352" h="1799158">
                <a:moveTo>
                  <a:pt x="2442752" y="743256"/>
                </a:moveTo>
                <a:cubicBezTo>
                  <a:pt x="2323160" y="705685"/>
                  <a:pt x="2203569" y="668114"/>
                  <a:pt x="2112552" y="749606"/>
                </a:cubicBezTo>
                <a:cubicBezTo>
                  <a:pt x="2021535" y="831098"/>
                  <a:pt x="1964385" y="1184581"/>
                  <a:pt x="1896652" y="1232206"/>
                </a:cubicBezTo>
                <a:cubicBezTo>
                  <a:pt x="1828919" y="1279831"/>
                  <a:pt x="1855377" y="1068164"/>
                  <a:pt x="1706152" y="1035356"/>
                </a:cubicBezTo>
                <a:cubicBezTo>
                  <a:pt x="1556927" y="1002548"/>
                  <a:pt x="1146294" y="1008898"/>
                  <a:pt x="1001302" y="1035356"/>
                </a:cubicBezTo>
                <a:cubicBezTo>
                  <a:pt x="856310" y="1061814"/>
                  <a:pt x="880652" y="1067106"/>
                  <a:pt x="836202" y="1194106"/>
                </a:cubicBezTo>
                <a:cubicBezTo>
                  <a:pt x="791752" y="1321106"/>
                  <a:pt x="780110" y="1766664"/>
                  <a:pt x="734602" y="1797356"/>
                </a:cubicBezTo>
                <a:cubicBezTo>
                  <a:pt x="689094" y="1828048"/>
                  <a:pt x="660519" y="1457631"/>
                  <a:pt x="563152" y="1378256"/>
                </a:cubicBezTo>
                <a:cubicBezTo>
                  <a:pt x="465785" y="1298881"/>
                  <a:pt x="243535" y="1300998"/>
                  <a:pt x="150402" y="1321106"/>
                </a:cubicBezTo>
                <a:cubicBezTo>
                  <a:pt x="57269" y="1341214"/>
                  <a:pt x="15994" y="1501023"/>
                  <a:pt x="4352" y="1498906"/>
                </a:cubicBezTo>
                <a:cubicBezTo>
                  <a:pt x="-7290" y="1496789"/>
                  <a:pt x="119" y="1346506"/>
                  <a:pt x="80552" y="1308406"/>
                </a:cubicBezTo>
                <a:cubicBezTo>
                  <a:pt x="160985" y="1270306"/>
                  <a:pt x="389585" y="1277714"/>
                  <a:pt x="486952" y="1270306"/>
                </a:cubicBezTo>
                <a:cubicBezTo>
                  <a:pt x="584319" y="1262898"/>
                  <a:pt x="601252" y="1305231"/>
                  <a:pt x="664752" y="1263956"/>
                </a:cubicBezTo>
                <a:cubicBezTo>
                  <a:pt x="728252" y="1222681"/>
                  <a:pt x="747302" y="1069223"/>
                  <a:pt x="867952" y="1022656"/>
                </a:cubicBezTo>
                <a:cubicBezTo>
                  <a:pt x="988602" y="976089"/>
                  <a:pt x="1246835" y="1129548"/>
                  <a:pt x="1388652" y="984556"/>
                </a:cubicBezTo>
                <a:cubicBezTo>
                  <a:pt x="1530469" y="839564"/>
                  <a:pt x="1634185" y="206681"/>
                  <a:pt x="1718852" y="152706"/>
                </a:cubicBezTo>
                <a:cubicBezTo>
                  <a:pt x="1803519" y="98731"/>
                  <a:pt x="1841619" y="562281"/>
                  <a:pt x="1896652" y="660706"/>
                </a:cubicBezTo>
                <a:cubicBezTo>
                  <a:pt x="1951685" y="759131"/>
                  <a:pt x="1929460" y="732673"/>
                  <a:pt x="2049052" y="743256"/>
                </a:cubicBezTo>
                <a:cubicBezTo>
                  <a:pt x="2168644" y="753839"/>
                  <a:pt x="2472385" y="848031"/>
                  <a:pt x="2614202" y="724206"/>
                </a:cubicBezTo>
                <a:cubicBezTo>
                  <a:pt x="2756019" y="600381"/>
                  <a:pt x="2827985" y="15123"/>
                  <a:pt x="2899952" y="306"/>
                </a:cubicBezTo>
                <a:cubicBezTo>
                  <a:pt x="2971919" y="-14511"/>
                  <a:pt x="2988852" y="511481"/>
                  <a:pt x="3046002" y="635306"/>
                </a:cubicBezTo>
                <a:cubicBezTo>
                  <a:pt x="3103152" y="759131"/>
                  <a:pt x="3135960" y="725264"/>
                  <a:pt x="3242852" y="743256"/>
                </a:cubicBezTo>
                <a:cubicBezTo>
                  <a:pt x="3349744" y="761248"/>
                  <a:pt x="3687352" y="743256"/>
                  <a:pt x="3687352" y="743256"/>
                </a:cubicBezTo>
                <a:lnTo>
                  <a:pt x="2442752" y="74325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2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DF1C4B4-6631-4D31-A356-C5AD8E449EA5}"/>
              </a:ext>
            </a:extLst>
          </p:cNvPr>
          <p:cNvCxnSpPr/>
          <p:nvPr/>
        </p:nvCxnSpPr>
        <p:spPr>
          <a:xfrm>
            <a:off x="3383512" y="5560956"/>
            <a:ext cx="972000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5D594-27EE-4BD4-9B0D-5F301212B253}"/>
                  </a:ext>
                </a:extLst>
              </p:cNvPr>
              <p:cNvSpPr txBox="1"/>
              <p:nvPr/>
            </p:nvSpPr>
            <p:spPr>
              <a:xfrm>
                <a:off x="2057400" y="5679812"/>
                <a:ext cx="1605163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fr-F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5D594-27EE-4BD4-9B0D-5F301212B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679812"/>
                <a:ext cx="1605163" cy="385875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B022E5-BC5C-4B22-8B88-A400C9611AFB}"/>
              </a:ext>
            </a:extLst>
          </p:cNvPr>
          <p:cNvCxnSpPr/>
          <p:nvPr/>
        </p:nvCxnSpPr>
        <p:spPr>
          <a:xfrm>
            <a:off x="4486952" y="4267200"/>
            <a:ext cx="0" cy="1224000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0F04647-D252-4027-9234-DD8F25A8D8B0}"/>
              </a:ext>
            </a:extLst>
          </p:cNvPr>
          <p:cNvSpPr txBox="1"/>
          <p:nvPr/>
        </p:nvSpPr>
        <p:spPr>
          <a:xfrm>
            <a:off x="4231292" y="3811077"/>
            <a:ext cx="78520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E</a:t>
            </a:r>
            <a:r>
              <a:rPr lang="fr-FR" sz="2400" baseline="-25000" dirty="0">
                <a:solidFill>
                  <a:srgbClr val="0000FF"/>
                </a:solidFill>
              </a:rPr>
              <a:t>ECD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67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17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3) The use of ligands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6B5EEB-C0B1-4B30-813B-473D65C33927}"/>
              </a:ext>
            </a:extLst>
          </p:cNvPr>
          <p:cNvSpPr txBox="1"/>
          <p:nvPr/>
        </p:nvSpPr>
        <p:spPr>
          <a:xfrm>
            <a:off x="457200" y="1676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Let us </a:t>
            </a:r>
            <a:r>
              <a:rPr lang="fr-CH" sz="2000" dirty="0" err="1"/>
              <a:t>consider</a:t>
            </a:r>
            <a:r>
              <a:rPr lang="fr-CH" sz="2000" dirty="0"/>
              <a:t> cations A</a:t>
            </a:r>
            <a:r>
              <a:rPr lang="fr-CH" sz="2000" baseline="30000" dirty="0"/>
              <a:t>a+</a:t>
            </a:r>
            <a:r>
              <a:rPr lang="fr-CH" sz="2000" dirty="0"/>
              <a:t> and </a:t>
            </a:r>
            <a:r>
              <a:rPr lang="fr-CH" sz="2000" dirty="0" err="1"/>
              <a:t>B</a:t>
            </a:r>
            <a:r>
              <a:rPr lang="fr-CH" sz="2000" baseline="30000" dirty="0" err="1"/>
              <a:t>b</a:t>
            </a:r>
            <a:r>
              <a:rPr lang="fr-CH" sz="2000" baseline="30000" dirty="0"/>
              <a:t>+</a:t>
            </a:r>
            <a:r>
              <a:rPr lang="fr-CH" sz="2000" dirty="0"/>
              <a:t>, </a:t>
            </a:r>
            <a:r>
              <a:rPr lang="fr-CH" sz="2000" dirty="0" err="1"/>
              <a:t>both</a:t>
            </a:r>
            <a:r>
              <a:rPr lang="fr-CH" sz="2000" dirty="0"/>
              <a:t> </a:t>
            </a:r>
            <a:r>
              <a:rPr lang="fr-CH" sz="2000" dirty="0" err="1"/>
              <a:t>complexed</a:t>
            </a:r>
            <a:r>
              <a:rPr lang="fr-CH" sz="2000" dirty="0"/>
              <a:t> by Ligands L</a:t>
            </a:r>
            <a:r>
              <a:rPr lang="el-GR" sz="2000" baseline="30000" dirty="0"/>
              <a:t>α</a:t>
            </a:r>
            <a:r>
              <a:rPr lang="fr-CH" sz="2000" baseline="30000" dirty="0"/>
              <a:t>-</a:t>
            </a:r>
            <a:r>
              <a:rPr lang="fr-CH" sz="2000" dirty="0"/>
              <a:t>.</a:t>
            </a:r>
          </a:p>
          <a:p>
            <a:endParaRPr lang="fr-CH" sz="2000" dirty="0"/>
          </a:p>
          <a:p>
            <a:r>
              <a:rPr lang="fr-CH" sz="2000" dirty="0" err="1"/>
              <a:t>Starting</a:t>
            </a:r>
            <a:r>
              <a:rPr lang="fr-CH" sz="2000" dirty="0"/>
              <a:t> </a:t>
            </a:r>
            <a:r>
              <a:rPr lang="fr-CH" sz="2000" dirty="0" err="1"/>
              <a:t>from</a:t>
            </a:r>
            <a:r>
              <a:rPr lang="fr-CH" sz="2000" dirty="0"/>
              <a:t> the Nernst </a:t>
            </a:r>
            <a:r>
              <a:rPr lang="fr-CH" sz="2000" dirty="0" err="1"/>
              <a:t>equation</a:t>
            </a:r>
            <a:r>
              <a:rPr lang="fr-CH" sz="2000" dirty="0"/>
              <a:t> for </a:t>
            </a:r>
            <a:r>
              <a:rPr lang="fr-CH" sz="2000" dirty="0" err="1"/>
              <a:t>each</a:t>
            </a:r>
            <a:r>
              <a:rPr lang="fr-CH" sz="2000" dirty="0"/>
              <a:t> cation, can </a:t>
            </a:r>
            <a:r>
              <a:rPr lang="fr-CH" sz="2000" dirty="0" err="1"/>
              <a:t>you</a:t>
            </a:r>
            <a:r>
              <a:rPr lang="fr-CH" sz="2000" dirty="0"/>
              <a:t> </a:t>
            </a:r>
            <a:r>
              <a:rPr lang="fr-CH" sz="2000" dirty="0" err="1"/>
              <a:t>find</a:t>
            </a:r>
            <a:r>
              <a:rPr lang="fr-CH" sz="2000" dirty="0"/>
              <a:t> </a:t>
            </a:r>
            <a:r>
              <a:rPr lang="fr-CH" sz="2000" dirty="0" err="1"/>
              <a:t>what</a:t>
            </a:r>
            <a:r>
              <a:rPr lang="fr-CH" sz="2000" dirty="0"/>
              <a:t> </a:t>
            </a:r>
            <a:r>
              <a:rPr lang="fr-CH" sz="2000" dirty="0" err="1"/>
              <a:t>parameter</a:t>
            </a:r>
            <a:r>
              <a:rPr lang="fr-CH" sz="2000" dirty="0"/>
              <a:t> </a:t>
            </a:r>
            <a:r>
              <a:rPr lang="fr-CH" sz="2000" dirty="0" err="1"/>
              <a:t>will</a:t>
            </a:r>
            <a:r>
              <a:rPr lang="fr-CH" sz="2000" dirty="0"/>
              <a:t> affect the </a:t>
            </a:r>
            <a:r>
              <a:rPr lang="fr-CH" sz="2000" dirty="0" err="1"/>
              <a:t>difference</a:t>
            </a:r>
            <a:r>
              <a:rPr lang="fr-CH" sz="2000" dirty="0"/>
              <a:t> </a:t>
            </a:r>
            <a:r>
              <a:rPr lang="fr-CH" sz="2000" dirty="0" err="1"/>
              <a:t>between</a:t>
            </a:r>
            <a:r>
              <a:rPr lang="fr-CH" sz="2000" dirty="0"/>
              <a:t> </a:t>
            </a:r>
            <a:r>
              <a:rPr lang="fr-CH" sz="2000" dirty="0" err="1"/>
              <a:t>their</a:t>
            </a:r>
            <a:r>
              <a:rPr lang="fr-CH" sz="2000" dirty="0"/>
              <a:t> </a:t>
            </a:r>
            <a:r>
              <a:rPr lang="fr-CH" sz="2000" dirty="0" err="1"/>
              <a:t>equilibrium</a:t>
            </a:r>
            <a:r>
              <a:rPr lang="fr-CH" sz="2000" dirty="0"/>
              <a:t> </a:t>
            </a:r>
            <a:r>
              <a:rPr lang="fr-CH" sz="2000" dirty="0" err="1"/>
              <a:t>potentials</a:t>
            </a:r>
            <a:r>
              <a:rPr lang="fr-CH" sz="2000" dirty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076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18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3) The use of ligands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5F7F3BD-DC38-4C7A-BDD5-1C7A5363C6A1}"/>
                  </a:ext>
                </a:extLst>
              </p:cNvPr>
              <p:cNvSpPr txBox="1"/>
              <p:nvPr/>
            </p:nvSpPr>
            <p:spPr>
              <a:xfrm>
                <a:off x="228601" y="1487209"/>
                <a:ext cx="8763000" cy="18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𝑒𝑞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𝑧𝐹</m:t>
                        </m:r>
                      </m:den>
                    </m:f>
                    <m:func>
                      <m:func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fr-CH" dirty="0"/>
                  <a:t>  	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CH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fr-CH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CH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sSup>
                          <m:sSupPr>
                            <m:ctrlPr>
                              <a:rPr lang="fr-CH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 dirty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fr-CH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fr-CH" i="1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𝑀𝐿</m:t>
                                    </m:r>
                                  </m:e>
                                  <m:sub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fr-CH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    </a:t>
                </a:r>
                <a14:m>
                  <m:oMath xmlns:m="http://schemas.openxmlformats.org/officeDocument/2006/math">
                    <m:r>
                      <a:rPr lang="fr-CH" b="0" i="0" dirty="0" smtClean="0">
                        <a:latin typeface="Cambria Math" panose="02040503050406030204" pitchFamily="18" charset="0"/>
                      </a:rPr>
                      <m:t>  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 dirty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fr-CH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CH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fr-CH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CH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𝑀𝐿</m:t>
                                    </m:r>
                                  </m:e>
                                  <m:sub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fr-FR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fr-FR" i="1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num>
                      <m:den>
                        <m:sSup>
                          <m:sSupPr>
                            <m:ctrlPr>
                              <a:rPr lang="fr-CH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 dirty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fr-CH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fr-CH" i="1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endParaRPr lang="en-US" b="1" dirty="0"/>
              </a:p>
              <a:p>
                <a:endParaRPr lang="en-US" sz="1200" b="1" dirty="0"/>
              </a:p>
              <a:p>
                <a:pPr/>
                <a14:m>
                  <m:oMath xmlns:m="http://schemas.openxmlformats.org/officeDocument/2006/math">
                    <m:sSubSup>
                      <m:sSubSupPr>
                        <m:ctrlPr>
                          <a:rPr lang="fr-CH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20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fr-CH" sz="2000" b="0" i="1" smtClean="0">
                            <a:effectLst/>
                            <a:latin typeface="Cambria Math" panose="02040503050406030204" pitchFamily="18" charset="0"/>
                          </a:rPr>
                          <m:t>𝑒𝑞</m:t>
                        </m:r>
                      </m:sup>
                    </m:sSubSup>
                    <m:r>
                      <a:rPr lang="fr-CH" sz="2000" i="1">
                        <a:effectLst/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2000" i="1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fr-CH" sz="2000" i="1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fr-CH" sz="2000" i="1">
                        <a:effectLst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effectLst/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fr-FR" sz="2000" b="0" i="1" smtClean="0">
                            <a:effectLst/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CH" sz="2000" i="1">
                            <a:effectLst/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  <m:func>
                      <m:funcPr>
                        <m:ctrlPr>
                          <a:rPr lang="fr-CH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effectLst/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m:rPr>
                            <m:sty m:val="p"/>
                          </m:rPr>
                          <a:rPr lang="fr-CH" sz="2000" b="0" i="0" smtClean="0">
                            <a:effectLst/>
                            <a:latin typeface="Cambria Math" panose="02040503050406030204" pitchFamily="18" charset="0"/>
                          </a:rPr>
                          <m:t>n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dirty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fr-CH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fr-CH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fr-FR" sz="20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p>
                                </m:sSub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CH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sSubSup>
                                      <m:sSubSupPr>
                                        <m:ctrlPr>
                                          <a:rPr lang="fr-CH" sz="200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20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fr-FR" sz="20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sSub>
                                          <m:sSubPr>
                                            <m:ctrlPr>
                                              <a:rPr lang="fr-CH" sz="200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H" sz="2000" i="1" smtClean="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b>
                                            <m:r>
                                              <a:rPr lang="fr-FR" sz="20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sub>
                                        </m:sSub>
                                        <m:r>
                                          <a:rPr lang="fr-CH" sz="20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e>
                                </m:d>
                              </m:num>
                              <m:den>
                                <m:sSup>
                                  <m:sSupPr>
                                    <m:ctrlPr>
                                      <a:rPr lang="fr-CH" sz="20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0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fr-CH" sz="2000" i="1" dirty="0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p>
                                            <m:r>
                                              <a:rPr lang="fr-CH" sz="200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fr-CH" sz="2000" i="1" dirty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  <m:sup>
                                    <m:r>
                                      <a:rPr lang="fr-FR" sz="20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fr-CH" sz="1200" b="0" dirty="0">
                    <a:effectLst/>
                  </a:rPr>
                  <a:t>	</a:t>
                </a:r>
                <a:r>
                  <a:rPr lang="fr-CH" sz="2000" b="0" dirty="0">
                    <a:effectLst/>
                  </a:rPr>
                  <a:t>and</a:t>
                </a:r>
                <a:r>
                  <a:rPr lang="fr-CH" sz="1200" b="0" dirty="0">
                    <a:effectLst/>
                  </a:rPr>
                  <a:t>	</a:t>
                </a:r>
                <a:r>
                  <a:rPr lang="fr-CH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𝑒𝑞</m:t>
                        </m:r>
                      </m:sup>
                    </m:sSubSup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fr-CH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m:rPr>
                            <m:sty m:val="p"/>
                          </m:rPr>
                          <a:rPr lang="fr-CH" sz="2000">
                            <a:latin typeface="Cambria Math" panose="02040503050406030204" pitchFamily="18" charset="0"/>
                          </a:rPr>
                          <m:t>n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p>
                                </m:sSub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sSubSup>
                                      <m:sSubSupPr>
                                        <m:ctrlPr>
                                          <a:rPr lang="fr-CH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2000" i="1"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fr-FR" sz="20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fr-FR" sz="20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  <m:r>
                                          <a:rPr lang="fr-CH" sz="20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e>
                                </m:d>
                              </m:num>
                              <m:den>
                                <m:sSup>
                                  <m:sSup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0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0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fr-CH" sz="2000" i="1" dirty="0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p>
                                            <m:r>
                                              <a:rPr lang="fr-CH" sz="2000" i="1" dirty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fr-CH" sz="2000" i="1" dirty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  <m:sup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fr-CH" sz="2000" b="0" dirty="0">
                  <a:effectLst/>
                </a:endParaRPr>
              </a:p>
              <a:p>
                <a:pPr>
                  <a:spcBef>
                    <a:spcPts val="600"/>
                  </a:spcBef>
                </a:pPr>
                <a:endParaRPr lang="fr-CH" sz="1600" b="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5F7F3BD-DC38-4C7A-BDD5-1C7A5363C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487209"/>
                <a:ext cx="8763000" cy="18757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00A394-0804-4E8F-A893-104E218ACC8C}"/>
              </a:ext>
            </a:extLst>
          </p:cNvPr>
          <p:cNvCxnSpPr/>
          <p:nvPr/>
        </p:nvCxnSpPr>
        <p:spPr>
          <a:xfrm flipV="1">
            <a:off x="685800" y="3826719"/>
            <a:ext cx="0" cy="2895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8C6656-374D-450D-A54E-4DA95B686576}"/>
              </a:ext>
            </a:extLst>
          </p:cNvPr>
          <p:cNvCxnSpPr>
            <a:cxnSpLocks/>
          </p:cNvCxnSpPr>
          <p:nvPr/>
        </p:nvCxnSpPr>
        <p:spPr>
          <a:xfrm>
            <a:off x="685800" y="5261379"/>
            <a:ext cx="8001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35B8576-15EB-421D-ACAD-BFFD093B9A2B}"/>
              </a:ext>
            </a:extLst>
          </p:cNvPr>
          <p:cNvSpPr/>
          <p:nvPr/>
        </p:nvSpPr>
        <p:spPr>
          <a:xfrm>
            <a:off x="5415134" y="4488343"/>
            <a:ext cx="2773688" cy="1290714"/>
          </a:xfrm>
          <a:custGeom>
            <a:avLst/>
            <a:gdLst>
              <a:gd name="connsiteX0" fmla="*/ 1595128 w 2773688"/>
              <a:gd name="connsiteY0" fmla="*/ 776016 h 1290714"/>
              <a:gd name="connsiteX1" fmla="*/ 1275088 w 2773688"/>
              <a:gd name="connsiteY1" fmla="*/ 781096 h 1290714"/>
              <a:gd name="connsiteX2" fmla="*/ 1122688 w 2773688"/>
              <a:gd name="connsiteY2" fmla="*/ 933496 h 1290714"/>
              <a:gd name="connsiteX3" fmla="*/ 970288 w 2773688"/>
              <a:gd name="connsiteY3" fmla="*/ 1289096 h 1290714"/>
              <a:gd name="connsiteX4" fmla="*/ 787408 w 2773688"/>
              <a:gd name="connsiteY4" fmla="*/ 1065576 h 1290714"/>
              <a:gd name="connsiteX5" fmla="*/ 8 w 2773688"/>
              <a:gd name="connsiteY5" fmla="*/ 1070656 h 1290714"/>
              <a:gd name="connsiteX6" fmla="*/ 772168 w 2773688"/>
              <a:gd name="connsiteY6" fmla="*/ 1030016 h 1290714"/>
              <a:gd name="connsiteX7" fmla="*/ 1183648 w 2773688"/>
              <a:gd name="connsiteY7" fmla="*/ 770936 h 1290714"/>
              <a:gd name="connsiteX8" fmla="*/ 1717048 w 2773688"/>
              <a:gd name="connsiteY8" fmla="*/ 745536 h 1290714"/>
              <a:gd name="connsiteX9" fmla="*/ 1915168 w 2773688"/>
              <a:gd name="connsiteY9" fmla="*/ 415336 h 1290714"/>
              <a:gd name="connsiteX10" fmla="*/ 2016768 w 2773688"/>
              <a:gd name="connsiteY10" fmla="*/ 3856 h 1290714"/>
              <a:gd name="connsiteX11" fmla="*/ 2179328 w 2773688"/>
              <a:gd name="connsiteY11" fmla="*/ 674416 h 1290714"/>
              <a:gd name="connsiteX12" fmla="*/ 2407928 w 2773688"/>
              <a:gd name="connsiteY12" fmla="*/ 765856 h 1290714"/>
              <a:gd name="connsiteX13" fmla="*/ 2773688 w 2773688"/>
              <a:gd name="connsiteY13" fmla="*/ 760776 h 1290714"/>
              <a:gd name="connsiteX14" fmla="*/ 1595128 w 2773688"/>
              <a:gd name="connsiteY14" fmla="*/ 776016 h 129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73688" h="1290714">
                <a:moveTo>
                  <a:pt x="1595128" y="776016"/>
                </a:moveTo>
                <a:cubicBezTo>
                  <a:pt x="1474478" y="765432"/>
                  <a:pt x="1353828" y="754849"/>
                  <a:pt x="1275088" y="781096"/>
                </a:cubicBezTo>
                <a:cubicBezTo>
                  <a:pt x="1196348" y="807343"/>
                  <a:pt x="1173488" y="848829"/>
                  <a:pt x="1122688" y="933496"/>
                </a:cubicBezTo>
                <a:cubicBezTo>
                  <a:pt x="1071888" y="1018163"/>
                  <a:pt x="1026168" y="1267083"/>
                  <a:pt x="970288" y="1289096"/>
                </a:cubicBezTo>
                <a:cubicBezTo>
                  <a:pt x="914408" y="1311109"/>
                  <a:pt x="949121" y="1101983"/>
                  <a:pt x="787408" y="1065576"/>
                </a:cubicBezTo>
                <a:cubicBezTo>
                  <a:pt x="625695" y="1029169"/>
                  <a:pt x="2548" y="1076583"/>
                  <a:pt x="8" y="1070656"/>
                </a:cubicBezTo>
                <a:cubicBezTo>
                  <a:pt x="-2532" y="1064729"/>
                  <a:pt x="574895" y="1079969"/>
                  <a:pt x="772168" y="1030016"/>
                </a:cubicBezTo>
                <a:cubicBezTo>
                  <a:pt x="969441" y="980063"/>
                  <a:pt x="1026168" y="818349"/>
                  <a:pt x="1183648" y="770936"/>
                </a:cubicBezTo>
                <a:cubicBezTo>
                  <a:pt x="1341128" y="723523"/>
                  <a:pt x="1595128" y="804803"/>
                  <a:pt x="1717048" y="745536"/>
                </a:cubicBezTo>
                <a:cubicBezTo>
                  <a:pt x="1838968" y="686269"/>
                  <a:pt x="1865215" y="538949"/>
                  <a:pt x="1915168" y="415336"/>
                </a:cubicBezTo>
                <a:cubicBezTo>
                  <a:pt x="1965121" y="291723"/>
                  <a:pt x="1972741" y="-39324"/>
                  <a:pt x="2016768" y="3856"/>
                </a:cubicBezTo>
                <a:cubicBezTo>
                  <a:pt x="2060795" y="47036"/>
                  <a:pt x="2114135" y="547416"/>
                  <a:pt x="2179328" y="674416"/>
                </a:cubicBezTo>
                <a:cubicBezTo>
                  <a:pt x="2244521" y="801416"/>
                  <a:pt x="2308868" y="751463"/>
                  <a:pt x="2407928" y="765856"/>
                </a:cubicBezTo>
                <a:cubicBezTo>
                  <a:pt x="2506988" y="780249"/>
                  <a:pt x="2773688" y="760776"/>
                  <a:pt x="2773688" y="760776"/>
                </a:cubicBezTo>
                <a:lnTo>
                  <a:pt x="1595128" y="7760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 w="190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804A4CD-5D7F-4EA4-9863-73265B009F94}"/>
              </a:ext>
            </a:extLst>
          </p:cNvPr>
          <p:cNvSpPr/>
          <p:nvPr/>
        </p:nvSpPr>
        <p:spPr>
          <a:xfrm>
            <a:off x="1219200" y="4187383"/>
            <a:ext cx="2496741" cy="1837689"/>
          </a:xfrm>
          <a:custGeom>
            <a:avLst/>
            <a:gdLst>
              <a:gd name="connsiteX0" fmla="*/ 2469563 w 2496741"/>
              <a:gd name="connsiteY0" fmla="*/ 1076976 h 1837689"/>
              <a:gd name="connsiteX1" fmla="*/ 1204643 w 2496741"/>
              <a:gd name="connsiteY1" fmla="*/ 1071896 h 1837689"/>
              <a:gd name="connsiteX2" fmla="*/ 940483 w 2496741"/>
              <a:gd name="connsiteY2" fmla="*/ 1173496 h 1837689"/>
              <a:gd name="connsiteX3" fmla="*/ 772843 w 2496741"/>
              <a:gd name="connsiteY3" fmla="*/ 1833896 h 1837689"/>
              <a:gd name="connsiteX4" fmla="*/ 574723 w 2496741"/>
              <a:gd name="connsiteY4" fmla="*/ 1442736 h 1837689"/>
              <a:gd name="connsiteX5" fmla="*/ 142923 w 2496741"/>
              <a:gd name="connsiteY5" fmla="*/ 1417336 h 1837689"/>
              <a:gd name="connsiteX6" fmla="*/ 683 w 2496741"/>
              <a:gd name="connsiteY6" fmla="*/ 1595136 h 1837689"/>
              <a:gd name="connsiteX7" fmla="*/ 117523 w 2496741"/>
              <a:gd name="connsiteY7" fmla="*/ 1386856 h 1837689"/>
              <a:gd name="connsiteX8" fmla="*/ 650923 w 2496741"/>
              <a:gd name="connsiteY8" fmla="*/ 1336056 h 1837689"/>
              <a:gd name="connsiteX9" fmla="*/ 991283 w 2496741"/>
              <a:gd name="connsiteY9" fmla="*/ 1066816 h 1837689"/>
              <a:gd name="connsiteX10" fmla="*/ 1494203 w 2496741"/>
              <a:gd name="connsiteY10" fmla="*/ 995696 h 1837689"/>
              <a:gd name="connsiteX11" fmla="*/ 1768523 w 2496741"/>
              <a:gd name="connsiteY11" fmla="*/ 16 h 1837689"/>
              <a:gd name="connsiteX12" fmla="*/ 2047923 w 2496741"/>
              <a:gd name="connsiteY12" fmla="*/ 970296 h 1837689"/>
              <a:gd name="connsiteX13" fmla="*/ 2469563 w 2496741"/>
              <a:gd name="connsiteY13" fmla="*/ 1076976 h 18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6741" h="1837689">
                <a:moveTo>
                  <a:pt x="2469563" y="1076976"/>
                </a:moveTo>
                <a:cubicBezTo>
                  <a:pt x="2329016" y="1093909"/>
                  <a:pt x="1459490" y="1055809"/>
                  <a:pt x="1204643" y="1071896"/>
                </a:cubicBezTo>
                <a:cubicBezTo>
                  <a:pt x="949796" y="1087983"/>
                  <a:pt x="1012450" y="1046496"/>
                  <a:pt x="940483" y="1173496"/>
                </a:cubicBezTo>
                <a:cubicBezTo>
                  <a:pt x="868516" y="1300496"/>
                  <a:pt x="833803" y="1789023"/>
                  <a:pt x="772843" y="1833896"/>
                </a:cubicBezTo>
                <a:cubicBezTo>
                  <a:pt x="711883" y="1878769"/>
                  <a:pt x="679710" y="1512163"/>
                  <a:pt x="574723" y="1442736"/>
                </a:cubicBezTo>
                <a:cubicBezTo>
                  <a:pt x="469736" y="1373309"/>
                  <a:pt x="238596" y="1391936"/>
                  <a:pt x="142923" y="1417336"/>
                </a:cubicBezTo>
                <a:cubicBezTo>
                  <a:pt x="47250" y="1442736"/>
                  <a:pt x="4916" y="1600216"/>
                  <a:pt x="683" y="1595136"/>
                </a:cubicBezTo>
                <a:cubicBezTo>
                  <a:pt x="-3550" y="1590056"/>
                  <a:pt x="9150" y="1430036"/>
                  <a:pt x="117523" y="1386856"/>
                </a:cubicBezTo>
                <a:cubicBezTo>
                  <a:pt x="225896" y="1343676"/>
                  <a:pt x="505296" y="1389396"/>
                  <a:pt x="650923" y="1336056"/>
                </a:cubicBezTo>
                <a:cubicBezTo>
                  <a:pt x="796550" y="1282716"/>
                  <a:pt x="850736" y="1123543"/>
                  <a:pt x="991283" y="1066816"/>
                </a:cubicBezTo>
                <a:cubicBezTo>
                  <a:pt x="1131830" y="1010089"/>
                  <a:pt x="1364663" y="1173496"/>
                  <a:pt x="1494203" y="995696"/>
                </a:cubicBezTo>
                <a:cubicBezTo>
                  <a:pt x="1623743" y="817896"/>
                  <a:pt x="1676236" y="4249"/>
                  <a:pt x="1768523" y="16"/>
                </a:cubicBezTo>
                <a:cubicBezTo>
                  <a:pt x="1860810" y="-4217"/>
                  <a:pt x="1930236" y="792496"/>
                  <a:pt x="2047923" y="970296"/>
                </a:cubicBezTo>
                <a:cubicBezTo>
                  <a:pt x="2165610" y="1148096"/>
                  <a:pt x="2610110" y="1060043"/>
                  <a:pt x="2469563" y="107697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EC08B9-234C-40D8-AADE-D38DDE514146}"/>
              </a:ext>
            </a:extLst>
          </p:cNvPr>
          <p:cNvSpPr txBox="1"/>
          <p:nvPr/>
        </p:nvSpPr>
        <p:spPr>
          <a:xfrm>
            <a:off x="751490" y="3657600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i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9D0FFB-E231-4A9D-9F50-8A26FA4A4B78}"/>
              </a:ext>
            </a:extLst>
          </p:cNvPr>
          <p:cNvSpPr txBox="1"/>
          <p:nvPr/>
        </p:nvSpPr>
        <p:spPr>
          <a:xfrm>
            <a:off x="8229601" y="4787934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E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673EDD-E6F8-4214-BFA0-727DEACA5885}"/>
                  </a:ext>
                </a:extLst>
              </p:cNvPr>
              <p:cNvSpPr txBox="1"/>
              <p:nvPr/>
            </p:nvSpPr>
            <p:spPr>
              <a:xfrm>
                <a:off x="4479739" y="5758934"/>
                <a:ext cx="4584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673EDD-E6F8-4214-BFA0-727DEACA5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739" y="5758934"/>
                <a:ext cx="45847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2FD91E-683C-4817-B304-5D3A501F6455}"/>
                  </a:ext>
                </a:extLst>
              </p:cNvPr>
              <p:cNvSpPr txBox="1"/>
              <p:nvPr/>
            </p:nvSpPr>
            <p:spPr>
              <a:xfrm>
                <a:off x="6241188" y="4278868"/>
                <a:ext cx="3131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2FD91E-683C-4817-B304-5D3A501F6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188" y="4278868"/>
                <a:ext cx="313141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5E8917-306B-4116-9177-5F3E7EFEE40F}"/>
                  </a:ext>
                </a:extLst>
              </p:cNvPr>
              <p:cNvSpPr txBox="1"/>
              <p:nvPr/>
            </p:nvSpPr>
            <p:spPr>
              <a:xfrm>
                <a:off x="3429000" y="3458442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5E8917-306B-4116-9177-5F3E7EFEE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458442"/>
                <a:ext cx="3131412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225D011-97FC-4D7A-8FE6-AB5C2021FD26}"/>
                  </a:ext>
                </a:extLst>
              </p:cNvPr>
              <p:cNvSpPr txBox="1"/>
              <p:nvPr/>
            </p:nvSpPr>
            <p:spPr>
              <a:xfrm>
                <a:off x="1981106" y="6407769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225D011-97FC-4D7A-8FE6-AB5C2021F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06" y="6407769"/>
                <a:ext cx="3131412" cy="374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C956B2-DEA1-4AE9-B867-557346C4F77B}"/>
              </a:ext>
            </a:extLst>
          </p:cNvPr>
          <p:cNvCxnSpPr/>
          <p:nvPr/>
        </p:nvCxnSpPr>
        <p:spPr>
          <a:xfrm>
            <a:off x="5715409" y="5549900"/>
            <a:ext cx="1872000" cy="0"/>
          </a:xfrm>
          <a:prstGeom prst="line">
            <a:avLst/>
          </a:prstGeom>
          <a:ln w="952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F4EA05-17C9-40D0-9E4C-399DA328B7BB}"/>
                  </a:ext>
                </a:extLst>
              </p:cNvPr>
              <p:cNvSpPr txBox="1"/>
              <p:nvPr/>
            </p:nvSpPr>
            <p:spPr>
              <a:xfrm>
                <a:off x="7594112" y="5344505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F4EA05-17C9-40D0-9E4C-399DA328B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112" y="5344505"/>
                <a:ext cx="381488" cy="385875"/>
              </a:xfrm>
              <a:prstGeom prst="rect">
                <a:avLst/>
              </a:prstGeom>
              <a:blipFill>
                <a:blip r:embed="rId8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7DF943-A208-4DF1-AB7D-CC65A266D5DC}"/>
                  </a:ext>
                </a:extLst>
              </p:cNvPr>
              <p:cNvSpPr txBox="1"/>
              <p:nvPr/>
            </p:nvSpPr>
            <p:spPr>
              <a:xfrm>
                <a:off x="685800" y="5334000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7DF943-A208-4DF1-AB7D-CC65A266D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334000"/>
                <a:ext cx="381488" cy="385875"/>
              </a:xfrm>
              <a:prstGeom prst="rect">
                <a:avLst/>
              </a:prstGeom>
              <a:blipFill>
                <a:blip r:embed="rId9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22D39D-FE40-4378-BD38-4CA065F4CAC0}"/>
              </a:ext>
            </a:extLst>
          </p:cNvPr>
          <p:cNvCxnSpPr/>
          <p:nvPr/>
        </p:nvCxnSpPr>
        <p:spPr>
          <a:xfrm>
            <a:off x="2621512" y="5560956"/>
            <a:ext cx="972000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5A2E847-B127-479A-926C-FB1737FDF13D}"/>
              </a:ext>
            </a:extLst>
          </p:cNvPr>
          <p:cNvSpPr/>
          <p:nvPr/>
        </p:nvSpPr>
        <p:spPr>
          <a:xfrm>
            <a:off x="2803339" y="4187383"/>
            <a:ext cx="2496741" cy="1837689"/>
          </a:xfrm>
          <a:custGeom>
            <a:avLst/>
            <a:gdLst>
              <a:gd name="connsiteX0" fmla="*/ 2469563 w 2496741"/>
              <a:gd name="connsiteY0" fmla="*/ 1076976 h 1837689"/>
              <a:gd name="connsiteX1" fmla="*/ 1204643 w 2496741"/>
              <a:gd name="connsiteY1" fmla="*/ 1071896 h 1837689"/>
              <a:gd name="connsiteX2" fmla="*/ 940483 w 2496741"/>
              <a:gd name="connsiteY2" fmla="*/ 1173496 h 1837689"/>
              <a:gd name="connsiteX3" fmla="*/ 772843 w 2496741"/>
              <a:gd name="connsiteY3" fmla="*/ 1833896 h 1837689"/>
              <a:gd name="connsiteX4" fmla="*/ 574723 w 2496741"/>
              <a:gd name="connsiteY4" fmla="*/ 1442736 h 1837689"/>
              <a:gd name="connsiteX5" fmla="*/ 142923 w 2496741"/>
              <a:gd name="connsiteY5" fmla="*/ 1417336 h 1837689"/>
              <a:gd name="connsiteX6" fmla="*/ 683 w 2496741"/>
              <a:gd name="connsiteY6" fmla="*/ 1595136 h 1837689"/>
              <a:gd name="connsiteX7" fmla="*/ 117523 w 2496741"/>
              <a:gd name="connsiteY7" fmla="*/ 1386856 h 1837689"/>
              <a:gd name="connsiteX8" fmla="*/ 650923 w 2496741"/>
              <a:gd name="connsiteY8" fmla="*/ 1336056 h 1837689"/>
              <a:gd name="connsiteX9" fmla="*/ 991283 w 2496741"/>
              <a:gd name="connsiteY9" fmla="*/ 1066816 h 1837689"/>
              <a:gd name="connsiteX10" fmla="*/ 1494203 w 2496741"/>
              <a:gd name="connsiteY10" fmla="*/ 995696 h 1837689"/>
              <a:gd name="connsiteX11" fmla="*/ 1768523 w 2496741"/>
              <a:gd name="connsiteY11" fmla="*/ 16 h 1837689"/>
              <a:gd name="connsiteX12" fmla="*/ 2047923 w 2496741"/>
              <a:gd name="connsiteY12" fmla="*/ 970296 h 1837689"/>
              <a:gd name="connsiteX13" fmla="*/ 2469563 w 2496741"/>
              <a:gd name="connsiteY13" fmla="*/ 1076976 h 18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6741" h="1837689">
                <a:moveTo>
                  <a:pt x="2469563" y="1076976"/>
                </a:moveTo>
                <a:cubicBezTo>
                  <a:pt x="2329016" y="1093909"/>
                  <a:pt x="1459490" y="1055809"/>
                  <a:pt x="1204643" y="1071896"/>
                </a:cubicBezTo>
                <a:cubicBezTo>
                  <a:pt x="949796" y="1087983"/>
                  <a:pt x="1012450" y="1046496"/>
                  <a:pt x="940483" y="1173496"/>
                </a:cubicBezTo>
                <a:cubicBezTo>
                  <a:pt x="868516" y="1300496"/>
                  <a:pt x="833803" y="1789023"/>
                  <a:pt x="772843" y="1833896"/>
                </a:cubicBezTo>
                <a:cubicBezTo>
                  <a:pt x="711883" y="1878769"/>
                  <a:pt x="679710" y="1512163"/>
                  <a:pt x="574723" y="1442736"/>
                </a:cubicBezTo>
                <a:cubicBezTo>
                  <a:pt x="469736" y="1373309"/>
                  <a:pt x="238596" y="1391936"/>
                  <a:pt x="142923" y="1417336"/>
                </a:cubicBezTo>
                <a:cubicBezTo>
                  <a:pt x="47250" y="1442736"/>
                  <a:pt x="4916" y="1600216"/>
                  <a:pt x="683" y="1595136"/>
                </a:cubicBezTo>
                <a:cubicBezTo>
                  <a:pt x="-3550" y="1590056"/>
                  <a:pt x="9150" y="1430036"/>
                  <a:pt x="117523" y="1386856"/>
                </a:cubicBezTo>
                <a:cubicBezTo>
                  <a:pt x="225896" y="1343676"/>
                  <a:pt x="505296" y="1389396"/>
                  <a:pt x="650923" y="1336056"/>
                </a:cubicBezTo>
                <a:cubicBezTo>
                  <a:pt x="796550" y="1282716"/>
                  <a:pt x="850736" y="1123543"/>
                  <a:pt x="991283" y="1066816"/>
                </a:cubicBezTo>
                <a:cubicBezTo>
                  <a:pt x="1131830" y="1010089"/>
                  <a:pt x="1364663" y="1173496"/>
                  <a:pt x="1494203" y="995696"/>
                </a:cubicBezTo>
                <a:cubicBezTo>
                  <a:pt x="1623743" y="817896"/>
                  <a:pt x="1676236" y="4249"/>
                  <a:pt x="1768523" y="16"/>
                </a:cubicBezTo>
                <a:cubicBezTo>
                  <a:pt x="1860810" y="-4217"/>
                  <a:pt x="1930236" y="792496"/>
                  <a:pt x="2047923" y="970296"/>
                </a:cubicBezTo>
                <a:cubicBezTo>
                  <a:pt x="2165610" y="1148096"/>
                  <a:pt x="2610110" y="1060043"/>
                  <a:pt x="2469563" y="107697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3000"/>
            </a:scheme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8A9833-83BA-4B53-82FC-C4598D72E54E}"/>
                  </a:ext>
                </a:extLst>
              </p:cNvPr>
              <p:cNvSpPr txBox="1"/>
              <p:nvPr/>
            </p:nvSpPr>
            <p:spPr>
              <a:xfrm>
                <a:off x="572893" y="6024761"/>
                <a:ext cx="3131412" cy="400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𝐵𝐿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8A9833-83BA-4B53-82FC-C4598D72E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93" y="6024761"/>
                <a:ext cx="3131412" cy="4008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C17B11C-3FE7-4391-9F70-9DA52B9F514B}"/>
                  </a:ext>
                </a:extLst>
              </p:cNvPr>
              <p:cNvSpPr txBox="1"/>
              <p:nvPr/>
            </p:nvSpPr>
            <p:spPr>
              <a:xfrm>
                <a:off x="1201315" y="3766819"/>
                <a:ext cx="3131412" cy="400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𝐵𝐿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C17B11C-3FE7-4391-9F70-9DA52B9F5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315" y="3766819"/>
                <a:ext cx="3131412" cy="4008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DA57E8-A3D5-400F-B1B5-73D03479978E}"/>
              </a:ext>
            </a:extLst>
          </p:cNvPr>
          <p:cNvSpPr/>
          <p:nvPr/>
        </p:nvSpPr>
        <p:spPr>
          <a:xfrm>
            <a:off x="3738734" y="4488343"/>
            <a:ext cx="2773688" cy="1290714"/>
          </a:xfrm>
          <a:custGeom>
            <a:avLst/>
            <a:gdLst>
              <a:gd name="connsiteX0" fmla="*/ 1595128 w 2773688"/>
              <a:gd name="connsiteY0" fmla="*/ 776016 h 1290714"/>
              <a:gd name="connsiteX1" fmla="*/ 1275088 w 2773688"/>
              <a:gd name="connsiteY1" fmla="*/ 781096 h 1290714"/>
              <a:gd name="connsiteX2" fmla="*/ 1122688 w 2773688"/>
              <a:gd name="connsiteY2" fmla="*/ 933496 h 1290714"/>
              <a:gd name="connsiteX3" fmla="*/ 970288 w 2773688"/>
              <a:gd name="connsiteY3" fmla="*/ 1289096 h 1290714"/>
              <a:gd name="connsiteX4" fmla="*/ 787408 w 2773688"/>
              <a:gd name="connsiteY4" fmla="*/ 1065576 h 1290714"/>
              <a:gd name="connsiteX5" fmla="*/ 8 w 2773688"/>
              <a:gd name="connsiteY5" fmla="*/ 1070656 h 1290714"/>
              <a:gd name="connsiteX6" fmla="*/ 772168 w 2773688"/>
              <a:gd name="connsiteY6" fmla="*/ 1030016 h 1290714"/>
              <a:gd name="connsiteX7" fmla="*/ 1183648 w 2773688"/>
              <a:gd name="connsiteY7" fmla="*/ 770936 h 1290714"/>
              <a:gd name="connsiteX8" fmla="*/ 1717048 w 2773688"/>
              <a:gd name="connsiteY8" fmla="*/ 745536 h 1290714"/>
              <a:gd name="connsiteX9" fmla="*/ 1915168 w 2773688"/>
              <a:gd name="connsiteY9" fmla="*/ 415336 h 1290714"/>
              <a:gd name="connsiteX10" fmla="*/ 2016768 w 2773688"/>
              <a:gd name="connsiteY10" fmla="*/ 3856 h 1290714"/>
              <a:gd name="connsiteX11" fmla="*/ 2179328 w 2773688"/>
              <a:gd name="connsiteY11" fmla="*/ 674416 h 1290714"/>
              <a:gd name="connsiteX12" fmla="*/ 2407928 w 2773688"/>
              <a:gd name="connsiteY12" fmla="*/ 765856 h 1290714"/>
              <a:gd name="connsiteX13" fmla="*/ 2773688 w 2773688"/>
              <a:gd name="connsiteY13" fmla="*/ 760776 h 1290714"/>
              <a:gd name="connsiteX14" fmla="*/ 1595128 w 2773688"/>
              <a:gd name="connsiteY14" fmla="*/ 776016 h 129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73688" h="1290714">
                <a:moveTo>
                  <a:pt x="1595128" y="776016"/>
                </a:moveTo>
                <a:cubicBezTo>
                  <a:pt x="1474478" y="765432"/>
                  <a:pt x="1353828" y="754849"/>
                  <a:pt x="1275088" y="781096"/>
                </a:cubicBezTo>
                <a:cubicBezTo>
                  <a:pt x="1196348" y="807343"/>
                  <a:pt x="1173488" y="848829"/>
                  <a:pt x="1122688" y="933496"/>
                </a:cubicBezTo>
                <a:cubicBezTo>
                  <a:pt x="1071888" y="1018163"/>
                  <a:pt x="1026168" y="1267083"/>
                  <a:pt x="970288" y="1289096"/>
                </a:cubicBezTo>
                <a:cubicBezTo>
                  <a:pt x="914408" y="1311109"/>
                  <a:pt x="949121" y="1101983"/>
                  <a:pt x="787408" y="1065576"/>
                </a:cubicBezTo>
                <a:cubicBezTo>
                  <a:pt x="625695" y="1029169"/>
                  <a:pt x="2548" y="1076583"/>
                  <a:pt x="8" y="1070656"/>
                </a:cubicBezTo>
                <a:cubicBezTo>
                  <a:pt x="-2532" y="1064729"/>
                  <a:pt x="574895" y="1079969"/>
                  <a:pt x="772168" y="1030016"/>
                </a:cubicBezTo>
                <a:cubicBezTo>
                  <a:pt x="969441" y="980063"/>
                  <a:pt x="1026168" y="818349"/>
                  <a:pt x="1183648" y="770936"/>
                </a:cubicBezTo>
                <a:cubicBezTo>
                  <a:pt x="1341128" y="723523"/>
                  <a:pt x="1595128" y="804803"/>
                  <a:pt x="1717048" y="745536"/>
                </a:cubicBezTo>
                <a:cubicBezTo>
                  <a:pt x="1838968" y="686269"/>
                  <a:pt x="1865215" y="538949"/>
                  <a:pt x="1915168" y="415336"/>
                </a:cubicBezTo>
                <a:cubicBezTo>
                  <a:pt x="1965121" y="291723"/>
                  <a:pt x="1972741" y="-39324"/>
                  <a:pt x="2016768" y="3856"/>
                </a:cubicBezTo>
                <a:cubicBezTo>
                  <a:pt x="2060795" y="47036"/>
                  <a:pt x="2114135" y="547416"/>
                  <a:pt x="2179328" y="674416"/>
                </a:cubicBezTo>
                <a:cubicBezTo>
                  <a:pt x="2244521" y="801416"/>
                  <a:pt x="2308868" y="751463"/>
                  <a:pt x="2407928" y="765856"/>
                </a:cubicBezTo>
                <a:cubicBezTo>
                  <a:pt x="2506988" y="780249"/>
                  <a:pt x="2773688" y="760776"/>
                  <a:pt x="2773688" y="760776"/>
                </a:cubicBezTo>
                <a:lnTo>
                  <a:pt x="1595128" y="7760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3AEC32A-C678-4F47-B058-923053D4E525}"/>
                  </a:ext>
                </a:extLst>
              </p:cNvPr>
              <p:cNvSpPr txBox="1"/>
              <p:nvPr/>
            </p:nvSpPr>
            <p:spPr>
              <a:xfrm>
                <a:off x="3574188" y="5972724"/>
                <a:ext cx="3131412" cy="4272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𝐴𝐿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3AEC32A-C678-4F47-B058-923053D4E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188" y="5972724"/>
                <a:ext cx="3131412" cy="4272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D43D781-4058-4693-9783-6142022A7E28}"/>
                  </a:ext>
                </a:extLst>
              </p:cNvPr>
              <p:cNvSpPr txBox="1"/>
              <p:nvPr/>
            </p:nvSpPr>
            <p:spPr>
              <a:xfrm>
                <a:off x="4419600" y="3886200"/>
                <a:ext cx="3131412" cy="4272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𝐴𝐿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D43D781-4058-4693-9783-6142022A7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886200"/>
                <a:ext cx="3131412" cy="4272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32C1C0F-040B-4E58-88A6-34B0B9AA57D6}"/>
              </a:ext>
            </a:extLst>
          </p:cNvPr>
          <p:cNvCxnSpPr/>
          <p:nvPr/>
        </p:nvCxnSpPr>
        <p:spPr>
          <a:xfrm flipH="1">
            <a:off x="3435135" y="4787934"/>
            <a:ext cx="8382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E47529-EEF5-4CD9-91FA-332F8ABFBE91}"/>
                  </a:ext>
                </a:extLst>
              </p:cNvPr>
              <p:cNvSpPr txBox="1"/>
              <p:nvPr/>
            </p:nvSpPr>
            <p:spPr>
              <a:xfrm>
                <a:off x="3213540" y="4550339"/>
                <a:ext cx="1279838" cy="502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fr-FR" sz="1600" b="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𝑝𝐾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𝑝𝐿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E47529-EEF5-4CD9-91FA-332F8ABFB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540" y="4550339"/>
                <a:ext cx="1279838" cy="502317"/>
              </a:xfrm>
              <a:prstGeom prst="rect">
                <a:avLst/>
              </a:prstGeom>
              <a:blipFill>
                <a:blip r:embed="rId14"/>
                <a:stretch>
                  <a:fillRect l="-4762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7D4F279-3C72-4617-861C-06F966BAB406}"/>
              </a:ext>
            </a:extLst>
          </p:cNvPr>
          <p:cNvCxnSpPr/>
          <p:nvPr/>
        </p:nvCxnSpPr>
        <p:spPr>
          <a:xfrm flipH="1">
            <a:off x="6178335" y="4846177"/>
            <a:ext cx="838200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0F35385-DACA-4B87-A7B2-05849F979AB1}"/>
                  </a:ext>
                </a:extLst>
              </p:cNvPr>
              <p:cNvSpPr txBox="1"/>
              <p:nvPr/>
            </p:nvSpPr>
            <p:spPr>
              <a:xfrm>
                <a:off x="6019800" y="4608582"/>
                <a:ext cx="1225335" cy="502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16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fr-F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fr-FR" sz="1600" b="0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𝑝𝐾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fr-FR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fr-F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F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𝑝𝐿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0F35385-DACA-4B87-A7B2-05849F979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4608582"/>
                <a:ext cx="1225335" cy="502317"/>
              </a:xfrm>
              <a:prstGeom prst="rect">
                <a:avLst/>
              </a:prstGeom>
              <a:blipFill>
                <a:blip r:embed="rId15"/>
                <a:stretch>
                  <a:fillRect l="-4975"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4145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19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3) The use of ligands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5F7F3BD-DC38-4C7A-BDD5-1C7A5363C6A1}"/>
                  </a:ext>
                </a:extLst>
              </p:cNvPr>
              <p:cNvSpPr txBox="1"/>
              <p:nvPr/>
            </p:nvSpPr>
            <p:spPr>
              <a:xfrm>
                <a:off x="76202" y="1487209"/>
                <a:ext cx="9067798" cy="5230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𝑒𝑞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𝑧𝐹</m:t>
                        </m:r>
                      </m:den>
                    </m:f>
                    <m:func>
                      <m:func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fr-CH" dirty="0"/>
                  <a:t>  	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CH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fr-CH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CH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sSup>
                          <m:sSupPr>
                            <m:ctrlPr>
                              <a:rPr lang="fr-CH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 dirty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fr-CH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fr-CH" i="1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𝑀𝐿</m:t>
                                    </m:r>
                                  </m:e>
                                  <m:sub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fr-CH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    </a:t>
                </a:r>
                <a14:m>
                  <m:oMath xmlns:m="http://schemas.openxmlformats.org/officeDocument/2006/math">
                    <m:r>
                      <a:rPr lang="fr-CH" b="0" i="0" dirty="0" smtClean="0">
                        <a:latin typeface="Cambria Math" panose="02040503050406030204" pitchFamily="18" charset="0"/>
                      </a:rPr>
                      <m:t>  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 dirty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fr-CH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CH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fr-CH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CH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𝑀𝐿</m:t>
                                    </m:r>
                                  </m:e>
                                  <m:sub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fr-FR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fr-FR" i="1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num>
                      <m:den>
                        <m:sSup>
                          <m:sSupPr>
                            <m:ctrlPr>
                              <a:rPr lang="fr-CH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i="1" dirty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fr-CH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fr-CH" i="1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endParaRPr lang="en-US" b="1" dirty="0"/>
              </a:p>
              <a:p>
                <a:endParaRPr lang="en-US" sz="12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r>
                        <a:rPr lang="fr-CH" sz="20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fr-CH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CH" sz="2000"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m:rPr>
                              <m:sty m:val="p"/>
                            </m:rPr>
                            <a:rPr lang="fr-CH" sz="200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fr-CH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p>
                                  </m:sSub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sSubSup>
                                        <m:sSubSupPr>
                                          <m:ctrlP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CH" sz="2000" i="1" dirty="0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p>
                                              <m:r>
                                                <a:rPr lang="fr-CH" sz="20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  <m:r>
                                                <a:rPr lang="fr-CH" sz="2000" i="1" dirty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nor/>
                        </m:rPr>
                        <a:rPr lang="fr-CH" sz="2000" dirty="0"/>
                        <m:t>	</m:t>
                      </m:r>
                      <m:r>
                        <m:rPr>
                          <m:nor/>
                        </m:rPr>
                        <a:rPr lang="fr-FR" sz="2000" b="0" i="0" dirty="0" smtClean="0"/>
                        <m:t>=</m:t>
                      </m:r>
                      <m:r>
                        <m:rPr>
                          <m:nor/>
                        </m:rPr>
                        <a:rPr lang="fr-CH" sz="2000" dirty="0"/>
                        <m:t>	 </m:t>
                      </m:r>
                      <m:sSubSup>
                        <m:sSubSup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r>
                        <a:rPr lang="fr-CH" sz="20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fr-CH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func>
                        <m:func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CH" sz="20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fr-CH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p>
                                  </m:sSub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sSubSup>
                                        <m:sSubSupPr>
                                          <m:ctrlP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  <m:sup>
                                          <m:r>
                                            <a:rPr lang="fr-F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CH" sz="2000" i="1" dirty="0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p>
                                              <m:r>
                                                <a:rPr lang="fr-CH" sz="20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  <m:r>
                                                <a:rPr lang="fr-CH" sz="2000" i="1" dirty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fr-CH" sz="2000" b="0" dirty="0">
                  <a:effectLst/>
                </a:endParaRPr>
              </a:p>
              <a:p>
                <a:pPr>
                  <a:spcBef>
                    <a:spcPts val="600"/>
                  </a:spcBef>
                </a:pPr>
                <a:endParaRPr lang="fr-CH" sz="1600" b="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CH" sz="1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fr-FR" sz="1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r>
                        <a:rPr lang="fr-FR" sz="16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H" sz="1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2.303</m:t>
                          </m:r>
                          <m:r>
                            <a:rPr lang="fr-CH" sz="1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fr-FR" sz="1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d>
                        <m:dPr>
                          <m:ctrlPr>
                            <a:rPr lang="fr-CH" sz="16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CH" sz="160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𝑝𝐾</m:t>
                              </m:r>
                            </m:e>
                            <m:sub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fr-FR" sz="16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  <m:r>
                            <a:rPr lang="fr-CH" sz="1600" b="0" i="1" smtClean="0"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CH" sz="1600" b="0" i="1" smtClean="0">
                              <a:effectLst/>
                              <a:latin typeface="Cambria Math" panose="02040503050406030204" pitchFamily="18" charset="0"/>
                            </a:rPr>
                            <m:t>𝑝𝐴</m:t>
                          </m:r>
                          <m:sSup>
                            <m:sSupPr>
                              <m:ctrlP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fr-CH" sz="16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fr-CH" sz="1600" b="0" i="1" smtClean="0"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effectLst/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H" sz="1600" i="1"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fr-CH" sz="16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fr-FR" sz="1600" b="0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2.303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  <m:d>
                        <m:dPr>
                          <m:ctrlP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CH" sz="160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𝑝𝐾</m:t>
                              </m:r>
                            </m:e>
                            <m:sub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fr-CH" sz="1600" i="1" smtClean="0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fr-CH" sz="1600" i="1"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CH" sz="1600" i="1"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fr-CH" sz="16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fr-CH" sz="1600" i="1"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CH" sz="1600" i="1"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fr-CH" sz="16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fr-CH" sz="1600" i="1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CH" sz="1600" b="0" dirty="0">
                  <a:effectLst/>
                </a:endParaRPr>
              </a:p>
              <a:p>
                <a:pPr>
                  <a:spcBef>
                    <a:spcPts val="600"/>
                  </a:spcBef>
                </a:pPr>
                <a:endParaRPr lang="fr-CH" sz="1600" b="0" dirty="0">
                  <a:effectLst/>
                </a:endParaRPr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2.303</m:t>
                              </m:r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  <m:r>
                            <a:rPr lang="fr-CH" sz="1600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fr-CH" sz="16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6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fr-CH" sz="16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𝑝𝐾</m:t>
                                  </m:r>
                                </m:e>
                                <m:sub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fr-CH" sz="16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CH" sz="16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fr-CH" sz="1600" i="1">
                                          <a:solidFill>
                                            <a:srgbClr val="FF0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H" sz="1600" i="1" smtClean="0">
                                          <a:solidFill>
                                            <a:srgbClr val="FF0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solidFill>
                                            <a:srgbClr val="FF0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𝑝𝐾</m:t>
                                  </m:r>
                                </m:e>
                                <m:sub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CH" sz="16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CH" sz="1600" i="1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fr-CH" sz="1600" i="1">
                                          <a:solidFill>
                                            <a:srgbClr val="FF0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H" sz="1600" i="1" smtClean="0">
                                          <a:solidFill>
                                            <a:srgbClr val="FF0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solidFill>
                                            <a:srgbClr val="FF0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fr-CH" sz="1600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f>
                        <m:f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𝑛𝑏</m:t>
                          </m:r>
                        </m:den>
                      </m:f>
                    </m:oMath>
                  </m:oMathPara>
                </a14:m>
                <a:endParaRPr lang="fr-CH" sz="16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fr-CH" dirty="0"/>
              </a:p>
              <a:p>
                <a:pPr algn="ctr"/>
                <a:r>
                  <a:rPr lang="en-US" sz="2000" dirty="0"/>
                  <a:t>If both metals form complexes, then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20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CH" sz="2000" b="0" i="1" smtClean="0">
                            <a:effectLst/>
                            <a:latin typeface="Cambria Math" panose="02040503050406030204" pitchFamily="18" charset="0"/>
                          </a:rPr>
                          <m:t>𝑒𝑞</m:t>
                        </m:r>
                      </m:sup>
                    </m:sSubSup>
                    <m:r>
                      <a:rPr lang="fr-CH" sz="2000" b="0" i="1" smtClean="0">
                        <a:effectLst/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fr-CH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2000" i="1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CH" sz="2000" i="1">
                            <a:effectLst/>
                            <a:latin typeface="Cambria Math" panose="02040503050406030204" pitchFamily="18" charset="0"/>
                          </a:rPr>
                          <m:t>𝑒𝑞</m:t>
                        </m:r>
                      </m:sup>
                    </m:sSubSup>
                    <m:r>
                      <a:rPr lang="fr-CH" sz="2000" i="1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only depends on dissociation constants and stoichiometry numbers</a:t>
                </a:r>
              </a:p>
              <a:p>
                <a:pPr algn="ctr"/>
                <a:endParaRPr lang="en-US" sz="2000" dirty="0"/>
              </a:p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A feasible solution may exist only if the less noble metal has higher </a:t>
                </a:r>
                <a:r>
                  <a:rPr lang="en-US" sz="2000" dirty="0" err="1">
                    <a:solidFill>
                      <a:srgbClr val="FF0000"/>
                    </a:solidFill>
                  </a:rPr>
                  <a:t>K</a:t>
                </a:r>
                <a:r>
                  <a:rPr lang="en-US" sz="2000" baseline="-25000" dirty="0" err="1">
                    <a:solidFill>
                      <a:srgbClr val="FF0000"/>
                    </a:solidFill>
                  </a:rPr>
                  <a:t>d</a:t>
                </a:r>
                <a:r>
                  <a:rPr lang="en-US" sz="2000" dirty="0">
                    <a:solidFill>
                      <a:srgbClr val="FF0000"/>
                    </a:solidFill>
                  </a:rPr>
                  <a:t> or Ox state</a:t>
                </a:r>
              </a:p>
              <a:p>
                <a:pPr algn="ctr"/>
                <a:r>
                  <a:rPr lang="en-US" sz="2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Often necessary to find a selective complexing agent</a:t>
                </a:r>
                <a:endParaRPr lang="fr-CH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5F7F3BD-DC38-4C7A-BDD5-1C7A5363C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2" y="1487209"/>
                <a:ext cx="9067798" cy="5230856"/>
              </a:xfrm>
              <a:prstGeom prst="rect">
                <a:avLst/>
              </a:prstGeom>
              <a:blipFill>
                <a:blip r:embed="rId3"/>
                <a:stretch>
                  <a:fillRect b="-17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799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B12E3B2C-40E4-4B6F-B87C-F3270F950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372460"/>
              </p:ext>
            </p:extLst>
          </p:nvPr>
        </p:nvGraphicFramePr>
        <p:xfrm>
          <a:off x="533201" y="1600200"/>
          <a:ext cx="7920988" cy="4466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0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0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01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158115" marR="152400" indent="-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Protective </a:t>
                      </a:r>
                      <a:r>
                        <a:rPr sz="1600" b="1" spc="-4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&amp;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d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ec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o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r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a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ti</a:t>
                      </a:r>
                      <a:r>
                        <a:rPr sz="1600" b="1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v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e</a:t>
                      </a:r>
                      <a:endParaRPr sz="1600">
                        <a:latin typeface="Segoe UI"/>
                        <a:cs typeface="Segoe U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BB00"/>
                    </a:solidFill>
                  </a:tcPr>
                </a:tc>
                <a:tc>
                  <a:txBody>
                    <a:bodyPr/>
                    <a:lstStyle/>
                    <a:p>
                      <a:pPr marL="251460" marR="188595" indent="-55244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C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o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r</a:t>
                      </a:r>
                      <a:r>
                        <a:rPr sz="1600" b="1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r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o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on  resistant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BB00"/>
                    </a:solidFill>
                  </a:tcPr>
                </a:tc>
                <a:tc>
                  <a:txBody>
                    <a:bodyPr/>
                    <a:lstStyle/>
                    <a:p>
                      <a:pPr marL="385445" marR="205740" indent="-1739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M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a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g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n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etic 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alloys</a:t>
                      </a:r>
                      <a:endParaRPr sz="1600">
                        <a:latin typeface="Segoe UI"/>
                        <a:cs typeface="Segoe U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BB00"/>
                    </a:solidFill>
                  </a:tcPr>
                </a:tc>
                <a:tc>
                  <a:txBody>
                    <a:bodyPr/>
                    <a:lstStyle/>
                    <a:p>
                      <a:pPr marL="252095" marR="243840" indent="-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Heat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b="1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r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e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a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n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t 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allloys</a:t>
                      </a:r>
                      <a:endParaRPr sz="1600">
                        <a:latin typeface="Segoe UI"/>
                        <a:cs typeface="Segoe U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BB00"/>
                    </a:solidFill>
                  </a:tcPr>
                </a:tc>
                <a:tc>
                  <a:txBody>
                    <a:bodyPr/>
                    <a:lstStyle/>
                    <a:p>
                      <a:pPr marL="193675" marR="18542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Elect</a:t>
                      </a:r>
                      <a:r>
                        <a:rPr sz="1600" b="1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r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o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n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ic 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&amp;</a:t>
                      </a:r>
                      <a:endParaRPr sz="1600">
                        <a:latin typeface="Segoe UI"/>
                        <a:cs typeface="Segoe UI"/>
                      </a:endParaRPr>
                    </a:p>
                    <a:p>
                      <a:pPr marL="53340" algn="ctr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jewelry</a:t>
                      </a:r>
                      <a:endParaRPr sz="1600">
                        <a:latin typeface="Segoe UI"/>
                        <a:cs typeface="Segoe U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BB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Antifriction</a:t>
                      </a:r>
                      <a:endParaRPr sz="1600">
                        <a:latin typeface="Segoe UI"/>
                        <a:cs typeface="Segoe U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B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9790">
                <a:tc>
                  <a:txBody>
                    <a:bodyPr/>
                    <a:lstStyle/>
                    <a:p>
                      <a:pPr marL="6743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10" dirty="0">
                          <a:latin typeface="Segoe UI"/>
                          <a:cs typeface="Segoe UI"/>
                        </a:rPr>
                        <a:t>NiZn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  <a:p>
                      <a:pPr marL="640715" marR="175260" indent="25400" algn="just">
                        <a:lnSpc>
                          <a:spcPct val="200000"/>
                        </a:lnSpc>
                      </a:pPr>
                      <a:r>
                        <a:rPr sz="1600" spc="-10" dirty="0">
                          <a:latin typeface="Segoe UI"/>
                          <a:cs typeface="Segoe UI"/>
                        </a:rPr>
                        <a:t>NiAu </a:t>
                      </a:r>
                      <a:r>
                        <a:rPr sz="1600" spc="-43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spc="-10" dirty="0">
                          <a:latin typeface="Segoe UI"/>
                          <a:cs typeface="Segoe UI"/>
                        </a:rPr>
                        <a:t>NiCd </a:t>
                      </a:r>
                      <a:r>
                        <a:rPr sz="1600" spc="-43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spc="-10" dirty="0">
                          <a:latin typeface="Segoe UI"/>
                          <a:cs typeface="Segoe UI"/>
                        </a:rPr>
                        <a:t>NiSn </a:t>
                      </a:r>
                      <a:r>
                        <a:rPr sz="1600" spc="-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dirty="0">
                          <a:latin typeface="Segoe UI"/>
                          <a:cs typeface="Segoe UI"/>
                        </a:rPr>
                        <a:t>A</a:t>
                      </a:r>
                      <a:r>
                        <a:rPr sz="1600" spc="-5" dirty="0">
                          <a:latin typeface="Segoe UI"/>
                          <a:cs typeface="Segoe UI"/>
                        </a:rPr>
                        <a:t>uC</a:t>
                      </a:r>
                      <a:r>
                        <a:rPr sz="1600" dirty="0">
                          <a:latin typeface="Segoe UI"/>
                          <a:cs typeface="Segoe UI"/>
                        </a:rPr>
                        <a:t>u  A</a:t>
                      </a:r>
                      <a:r>
                        <a:rPr sz="1600" spc="-5" dirty="0">
                          <a:latin typeface="Segoe UI"/>
                          <a:cs typeface="Segoe UI"/>
                        </a:rPr>
                        <a:t>u</a:t>
                      </a:r>
                      <a:r>
                        <a:rPr sz="1600" dirty="0">
                          <a:latin typeface="Segoe UI"/>
                          <a:cs typeface="Segoe UI"/>
                        </a:rPr>
                        <a:t>Ag  </a:t>
                      </a:r>
                      <a:r>
                        <a:rPr sz="1600" spc="-5" dirty="0">
                          <a:latin typeface="Segoe UI"/>
                          <a:cs typeface="Segoe UI"/>
                        </a:rPr>
                        <a:t>CuSn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7CA"/>
                    </a:solidFill>
                  </a:tcPr>
                </a:tc>
                <a:tc>
                  <a:txBody>
                    <a:bodyPr/>
                    <a:lstStyle/>
                    <a:p>
                      <a:pPr marL="4222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10" dirty="0">
                          <a:latin typeface="Segoe UI"/>
                          <a:cs typeface="Segoe UI"/>
                        </a:rPr>
                        <a:t>ZnCd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  <a:p>
                      <a:pPr marL="451484" marR="425450" indent="-18415" algn="just">
                        <a:lnSpc>
                          <a:spcPct val="200000"/>
                        </a:lnSpc>
                      </a:pPr>
                      <a:r>
                        <a:rPr sz="1600" dirty="0">
                          <a:latin typeface="Segoe UI"/>
                          <a:cs typeface="Segoe UI"/>
                        </a:rPr>
                        <a:t>Z</a:t>
                      </a:r>
                      <a:r>
                        <a:rPr sz="1600" spc="-5" dirty="0">
                          <a:latin typeface="Segoe UI"/>
                          <a:cs typeface="Segoe UI"/>
                        </a:rPr>
                        <a:t>n</a:t>
                      </a:r>
                      <a:r>
                        <a:rPr sz="1600" dirty="0">
                          <a:latin typeface="Segoe UI"/>
                          <a:cs typeface="Segoe UI"/>
                        </a:rPr>
                        <a:t>Sn  </a:t>
                      </a:r>
                      <a:r>
                        <a:rPr sz="1600" spc="-10" dirty="0" err="1">
                          <a:latin typeface="Segoe UI"/>
                          <a:cs typeface="Segoe UI"/>
                        </a:rPr>
                        <a:t>CrNi</a:t>
                      </a:r>
                      <a:r>
                        <a:rPr sz="1600" spc="-1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spc="-43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spc="-30" dirty="0" err="1">
                          <a:latin typeface="Segoe UI"/>
                          <a:cs typeface="Segoe UI"/>
                        </a:rPr>
                        <a:t>CrRe</a:t>
                      </a:r>
                      <a:endParaRPr lang="fr-FR" sz="1600" spc="-30" dirty="0">
                        <a:latin typeface="Segoe UI"/>
                        <a:cs typeface="Segoe UI"/>
                      </a:endParaRPr>
                    </a:p>
                    <a:p>
                      <a:pPr marL="451484" marR="425450" indent="-18415" algn="just">
                        <a:lnSpc>
                          <a:spcPct val="200000"/>
                        </a:lnSpc>
                      </a:pPr>
                      <a:endParaRPr sz="1600" dirty="0">
                        <a:latin typeface="Segoe UI"/>
                        <a:cs typeface="Segoe U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7CA"/>
                    </a:solidFill>
                  </a:tcPr>
                </a:tc>
                <a:tc>
                  <a:txBody>
                    <a:bodyPr/>
                    <a:lstStyle/>
                    <a:p>
                      <a:pPr marL="43751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10" dirty="0">
                          <a:latin typeface="Segoe UI"/>
                          <a:cs typeface="Segoe UI"/>
                        </a:rPr>
                        <a:t>NiCo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  <a:p>
                      <a:pPr marL="443865" marR="434975" indent="13335" algn="just">
                        <a:lnSpc>
                          <a:spcPct val="200000"/>
                        </a:lnSpc>
                      </a:pPr>
                      <a:r>
                        <a:rPr sz="1600" spc="-10" dirty="0">
                          <a:latin typeface="Segoe UI"/>
                          <a:cs typeface="Segoe UI"/>
                        </a:rPr>
                        <a:t>NiFe </a:t>
                      </a:r>
                      <a:r>
                        <a:rPr sz="1600" spc="-43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spc="-5" dirty="0">
                          <a:latin typeface="Segoe UI"/>
                          <a:cs typeface="Segoe UI"/>
                        </a:rPr>
                        <a:t>C</a:t>
                      </a:r>
                      <a:r>
                        <a:rPr sz="1600" dirty="0">
                          <a:latin typeface="Segoe UI"/>
                          <a:cs typeface="Segoe UI"/>
                        </a:rPr>
                        <a:t>oW  </a:t>
                      </a:r>
                      <a:r>
                        <a:rPr sz="1600" spc="-5" dirty="0">
                          <a:latin typeface="Segoe UI"/>
                          <a:cs typeface="Segoe UI"/>
                        </a:rPr>
                        <a:t>C</a:t>
                      </a:r>
                      <a:r>
                        <a:rPr sz="1600" dirty="0">
                          <a:latin typeface="Segoe UI"/>
                          <a:cs typeface="Segoe UI"/>
                        </a:rPr>
                        <a:t>o</a:t>
                      </a:r>
                      <a:r>
                        <a:rPr sz="1600" spc="-10" dirty="0">
                          <a:latin typeface="Segoe UI"/>
                          <a:cs typeface="Segoe UI"/>
                        </a:rPr>
                        <a:t>Pt  FePt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7CA"/>
                    </a:solidFill>
                  </a:tcPr>
                </a:tc>
                <a:tc>
                  <a:txBody>
                    <a:bodyPr/>
                    <a:lstStyle/>
                    <a:p>
                      <a:pPr marL="41465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10" dirty="0">
                          <a:latin typeface="Segoe UI"/>
                          <a:cs typeface="Segoe UI"/>
                        </a:rPr>
                        <a:t>CrMn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  <a:p>
                      <a:pPr marL="411480" marR="405765" indent="55880" algn="just">
                        <a:lnSpc>
                          <a:spcPct val="200000"/>
                        </a:lnSpc>
                      </a:pPr>
                      <a:r>
                        <a:rPr sz="1600" spc="-10" dirty="0">
                          <a:latin typeface="Segoe UI"/>
                          <a:cs typeface="Segoe UI"/>
                        </a:rPr>
                        <a:t>CrW </a:t>
                      </a:r>
                      <a:r>
                        <a:rPr sz="1600" spc="-43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spc="-5" dirty="0">
                          <a:latin typeface="Segoe UI"/>
                          <a:cs typeface="Segoe UI"/>
                        </a:rPr>
                        <a:t>CrMo  WFe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7C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25" dirty="0">
                          <a:latin typeface="Segoe UI"/>
                          <a:cs typeface="Segoe UI"/>
                        </a:rPr>
                        <a:t>PdNi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  <a:p>
                      <a:pPr marL="414655" marR="408305" indent="1270" algn="ctr">
                        <a:lnSpc>
                          <a:spcPct val="200000"/>
                        </a:lnSpc>
                      </a:pPr>
                      <a:r>
                        <a:rPr sz="1600" spc="-10" dirty="0">
                          <a:latin typeface="Segoe UI"/>
                          <a:cs typeface="Segoe UI"/>
                        </a:rPr>
                        <a:t>AuNi </a:t>
                      </a:r>
                      <a:r>
                        <a:rPr sz="1600" spc="-425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dirty="0">
                          <a:latin typeface="Segoe UI"/>
                          <a:cs typeface="Segoe UI"/>
                        </a:rPr>
                        <a:t>A</a:t>
                      </a:r>
                      <a:r>
                        <a:rPr sz="1600" spc="-5" dirty="0">
                          <a:latin typeface="Segoe UI"/>
                          <a:cs typeface="Segoe UI"/>
                        </a:rPr>
                        <a:t>uC</a:t>
                      </a:r>
                      <a:r>
                        <a:rPr sz="1600" dirty="0">
                          <a:latin typeface="Segoe UI"/>
                          <a:cs typeface="Segoe UI"/>
                        </a:rPr>
                        <a:t>o</a:t>
                      </a: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7CA"/>
                    </a:solidFill>
                  </a:tcPr>
                </a:tc>
                <a:tc>
                  <a:txBody>
                    <a:bodyPr/>
                    <a:lstStyle/>
                    <a:p>
                      <a:pPr marL="4191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10" dirty="0">
                          <a:latin typeface="Segoe UI"/>
                          <a:cs typeface="Segoe UI"/>
                        </a:rPr>
                        <a:t>PbAg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  <a:p>
                      <a:pPr marL="423545" marR="415290" indent="36195" algn="just">
                        <a:lnSpc>
                          <a:spcPct val="200000"/>
                        </a:lnSpc>
                      </a:pPr>
                      <a:r>
                        <a:rPr sz="1600" spc="-10" dirty="0">
                          <a:latin typeface="Segoe UI"/>
                          <a:cs typeface="Segoe UI"/>
                        </a:rPr>
                        <a:t>InPb </a:t>
                      </a:r>
                      <a:r>
                        <a:rPr sz="1600" spc="-430" dirty="0"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spc="-10" dirty="0">
                          <a:latin typeface="Segoe UI"/>
                          <a:cs typeface="Segoe UI"/>
                        </a:rPr>
                        <a:t>P</a:t>
                      </a:r>
                      <a:r>
                        <a:rPr sz="1600" spc="-5" dirty="0">
                          <a:latin typeface="Segoe UI"/>
                          <a:cs typeface="Segoe UI"/>
                        </a:rPr>
                        <a:t>bC</a:t>
                      </a:r>
                      <a:r>
                        <a:rPr sz="1600" dirty="0">
                          <a:latin typeface="Segoe UI"/>
                          <a:cs typeface="Segoe UI"/>
                        </a:rPr>
                        <a:t>u  A</a:t>
                      </a:r>
                      <a:r>
                        <a:rPr sz="1600" spc="-5" dirty="0">
                          <a:latin typeface="Segoe UI"/>
                          <a:cs typeface="Segoe UI"/>
                        </a:rPr>
                        <a:t>g</a:t>
                      </a:r>
                      <a:r>
                        <a:rPr sz="1600" dirty="0">
                          <a:latin typeface="Segoe UI"/>
                          <a:cs typeface="Segoe UI"/>
                        </a:rPr>
                        <a:t>Sn</a:t>
                      </a: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11">
            <a:extLst>
              <a:ext uri="{FF2B5EF4-FFF2-40B4-BE49-F238E27FC236}">
                <a16:creationId xmlns:a16="http://schemas.microsoft.com/office/drawing/2014/main" id="{46DBE6BC-7067-40A8-8EC2-A3932974FE63}"/>
              </a:ext>
            </a:extLst>
          </p:cNvPr>
          <p:cNvSpPr txBox="1">
            <a:spLocks/>
          </p:cNvSpPr>
          <p:nvPr/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Some examples of electrodeposited alloys</a:t>
            </a:r>
          </a:p>
        </p:txBody>
      </p:sp>
      <p:sp>
        <p:nvSpPr>
          <p:cNvPr id="4" name="Espace réservé du numéro de diapositive 11">
            <a:extLst>
              <a:ext uri="{FF2B5EF4-FFF2-40B4-BE49-F238E27FC236}">
                <a16:creationId xmlns:a16="http://schemas.microsoft.com/office/drawing/2014/main" id="{0CE1DFC0-BE5F-49C0-AAB4-AC5A434B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10708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20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3) The use of surface active substances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402405-32B4-405C-ACAB-9A45CF8C9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7" t="37312" r="29166" b="4910"/>
          <a:stretch/>
        </p:blipFill>
        <p:spPr>
          <a:xfrm>
            <a:off x="146209" y="1524000"/>
            <a:ext cx="8904003" cy="4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18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21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4) The use of ligands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15" name="object 4">
            <a:extLst>
              <a:ext uri="{FF2B5EF4-FFF2-40B4-BE49-F238E27FC236}">
                <a16:creationId xmlns:a16="http://schemas.microsoft.com/office/drawing/2014/main" id="{92915034-50E0-48E1-895E-36CBC982B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0" y="1828800"/>
            <a:ext cx="4649636" cy="3273267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009181B6-092A-4B10-9618-9345BA27A94C}"/>
              </a:ext>
            </a:extLst>
          </p:cNvPr>
          <p:cNvSpPr txBox="1"/>
          <p:nvPr/>
        </p:nvSpPr>
        <p:spPr>
          <a:xfrm>
            <a:off x="152400" y="3182022"/>
            <a:ext cx="40801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  <a:tabLst>
                <a:tab pos="1245870" algn="l"/>
                <a:tab pos="1289685" algn="l"/>
              </a:tabLst>
            </a:pPr>
            <a:r>
              <a:rPr sz="1800" i="1" spc="-20" dirty="0">
                <a:latin typeface="Segoe UI"/>
                <a:cs typeface="Segoe UI"/>
              </a:rPr>
              <a:t>Variation</a:t>
            </a:r>
            <a:r>
              <a:rPr sz="1800" i="1" spc="30" dirty="0">
                <a:latin typeface="Segoe UI"/>
                <a:cs typeface="Segoe UI"/>
              </a:rPr>
              <a:t> </a:t>
            </a:r>
            <a:r>
              <a:rPr sz="1800" i="1" spc="-20" dirty="0">
                <a:latin typeface="Segoe UI"/>
                <a:cs typeface="Segoe UI"/>
              </a:rPr>
              <a:t>of		</a:t>
            </a:r>
            <a:r>
              <a:rPr sz="1800" i="1" spc="-5" dirty="0">
                <a:latin typeface="Segoe UI"/>
                <a:cs typeface="Segoe UI"/>
              </a:rPr>
              <a:t>the </a:t>
            </a:r>
            <a:r>
              <a:rPr sz="1800" i="1" dirty="0">
                <a:latin typeface="Segoe UI"/>
                <a:cs typeface="Segoe UI"/>
              </a:rPr>
              <a:t>partial </a:t>
            </a:r>
            <a:r>
              <a:rPr sz="1800" i="1" spc="-5" dirty="0">
                <a:latin typeface="Segoe UI"/>
                <a:cs typeface="Segoe UI"/>
              </a:rPr>
              <a:t>current </a:t>
            </a:r>
            <a:r>
              <a:rPr sz="1800" i="1" dirty="0">
                <a:latin typeface="Segoe UI"/>
                <a:cs typeface="Segoe UI"/>
              </a:rPr>
              <a:t>curve </a:t>
            </a:r>
            <a:r>
              <a:rPr sz="1800" i="1" spc="-40" dirty="0">
                <a:latin typeface="Segoe UI"/>
                <a:cs typeface="Segoe UI"/>
              </a:rPr>
              <a:t>of </a:t>
            </a:r>
            <a:r>
              <a:rPr sz="1800" i="1" spc="-480" dirty="0">
                <a:latin typeface="Segoe UI"/>
                <a:cs typeface="Segoe UI"/>
              </a:rPr>
              <a:t> </a:t>
            </a:r>
            <a:r>
              <a:rPr sz="1800" i="1" spc="-10" dirty="0">
                <a:latin typeface="Segoe UI"/>
                <a:cs typeface="Segoe UI"/>
              </a:rPr>
              <a:t>component</a:t>
            </a:r>
            <a:r>
              <a:rPr lang="fr-CH" sz="1800" i="1" spc="-10" dirty="0">
                <a:latin typeface="Segoe UI"/>
                <a:cs typeface="Segoe UI"/>
              </a:rPr>
              <a:t> A</a:t>
            </a:r>
            <a:r>
              <a:rPr lang="en-US" sz="1800" i="1" spc="-5" dirty="0">
                <a:latin typeface="Segoe UI"/>
                <a:cs typeface="Segoe UI"/>
              </a:rPr>
              <a:t> upon complex</a:t>
            </a:r>
            <a:r>
              <a:rPr lang="en-US" sz="1800" i="1" spc="5" dirty="0">
                <a:latin typeface="Segoe UI"/>
                <a:cs typeface="Segoe UI"/>
              </a:rPr>
              <a:t> </a:t>
            </a:r>
            <a:r>
              <a:rPr lang="en-US" sz="1800" i="1" spc="-5" dirty="0">
                <a:latin typeface="Segoe UI"/>
                <a:cs typeface="Segoe UI"/>
              </a:rPr>
              <a:t>formation</a:t>
            </a:r>
            <a:endParaRPr sz="1800" dirty="0">
              <a:latin typeface="Segoe UI"/>
              <a:cs typeface="Segoe U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6CBACB0-2108-4CD0-BFAD-2F665D123AEB}"/>
                  </a:ext>
                </a:extLst>
              </p:cNvPr>
              <p:cNvSpPr txBox="1"/>
              <p:nvPr/>
            </p:nvSpPr>
            <p:spPr>
              <a:xfrm>
                <a:off x="800100" y="5105400"/>
                <a:ext cx="7543800" cy="1707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Here only cation A</a:t>
                </a:r>
                <a:r>
                  <a:rPr lang="en-US" sz="2000" baseline="30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z+</a:t>
                </a:r>
                <a:r>
                  <a:rPr lang="en-US" sz="2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is complexed by ligand. The difference between </a:t>
                </a:r>
                <a:r>
                  <a:rPr lang="en-US" sz="2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lang="en-US" sz="2000" baseline="30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eq</a:t>
                </a:r>
                <a:r>
                  <a:rPr lang="en-US" sz="2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(B</a:t>
                </a:r>
                <a:r>
                  <a:rPr lang="en-US" sz="2000" baseline="30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y+</a:t>
                </a:r>
                <a:r>
                  <a:rPr lang="en-US" sz="2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/B) and </a:t>
                </a:r>
                <a:r>
                  <a:rPr lang="en-US" sz="2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lang="en-US" sz="2000" baseline="30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eq</a:t>
                </a:r>
                <a:r>
                  <a:rPr lang="en-US" sz="2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sz="2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</a:t>
                </a:r>
                <a:r>
                  <a:rPr lang="en-US" sz="2000" baseline="-25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sz="2000" baseline="30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</a:t>
                </a:r>
                <a:r>
                  <a:rPr lang="en-US" sz="2000" baseline="30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</a:t>
                </a:r>
                <a:r>
                  <a:rPr lang="en-US" sz="2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</a:t>
                </a:r>
                <a:r>
                  <a:rPr lang="en-US" sz="2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A,L</a:t>
                </a:r>
                <a:r>
                  <a:rPr lang="en-US" sz="2000" baseline="30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</a:t>
                </a:r>
                <a:r>
                  <a:rPr lang="en-US" sz="2000" baseline="30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</a:t>
                </a:r>
                <a:r>
                  <a:rPr lang="en-US" sz="2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will depend on </a:t>
                </a:r>
                <a:r>
                  <a:rPr lang="en-US" sz="2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</a:t>
                </a:r>
                <a:r>
                  <a:rPr lang="en-US" sz="2000" baseline="-25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</a:t>
                </a:r>
                <a:r>
                  <a:rPr lang="en-US" sz="2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[</a:t>
                </a:r>
                <a:r>
                  <a:rPr lang="en-US" sz="2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</a:t>
                </a:r>
                <a:r>
                  <a:rPr lang="en-US" sz="2000" baseline="30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</a:t>
                </a:r>
                <a:r>
                  <a:rPr lang="en-US" sz="2000" baseline="30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</a:t>
                </a:r>
                <a:r>
                  <a:rPr lang="en-US" sz="2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]</a:t>
                </a:r>
              </a:p>
              <a:p>
                <a:pPr algn="ctr"/>
                <a:endParaRPr lang="fr-CH" sz="20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𝑒𝑞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m:t>(</m:t>
                      </m:r>
                      <m:r>
                        <m:rPr>
                          <m:nor/>
                        </m:rP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m:t>A</m:t>
                      </m:r>
                      <m:sSubSup>
                        <m:sSubSup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20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fr-FR" sz="20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0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2000" baseline="30000" dirty="0" smtClean="0">
                          <a:solidFill>
                            <a:schemeClr val="tx1"/>
                          </a:solidFill>
                          <a:effectLst/>
                        </a:rPr>
                        <m:t>/</m:t>
                      </m:r>
                      <m:r>
                        <m:rPr>
                          <m:nor/>
                        </m:rP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m:t>,</m:t>
                      </m:r>
                      <m:r>
                        <m:rPr>
                          <m:nor/>
                        </m:rPr>
                        <a:rPr lang="fr-FR" sz="2000" b="0" i="0" dirty="0" smtClean="0">
                          <a:solidFill>
                            <a:schemeClr val="tx1"/>
                          </a:solidFill>
                          <a:effectLst/>
                        </a:rPr>
                        <m:t>x</m:t>
                      </m:r>
                      <m:sSup>
                        <m:sSupPr>
                          <m:ctrlPr>
                            <a:rPr lang="fr-FR" sz="20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fr-FR" sz="20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2000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nor/>
                        </m:rPr>
                        <a:rPr lang="fr-FR" sz="2000" b="0" i="0" dirty="0" smtClean="0">
                          <a:solidFill>
                            <a:schemeClr val="tx1"/>
                          </a:solidFill>
                          <a:effectLst/>
                        </a:rPr>
                        <m:t>)</m:t>
                      </m:r>
                      <m:r>
                        <a:rPr lang="fr-CH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H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fr-CH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fr-CH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</a:rPr>
                        <m:t>.303</m:t>
                      </m:r>
                      <m:f>
                        <m:f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𝑅𝑇</m:t>
                          </m:r>
                        </m:num>
                        <m:den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𝑧𝐹</m:t>
                          </m:r>
                        </m:den>
                      </m:f>
                      <m:func>
                        <m:func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CH" sz="20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fr-CH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 dirty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CH" sz="2000" i="1" dirty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H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sSubSup>
                                        <m:sSubSupPr>
                                          <m:ctrlPr>
                                            <a:rPr lang="fr-CH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fr-CH" sz="20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CH" sz="200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fr-CH" sz="200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200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200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fr-FR" sz="200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fr-CH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6CBACB0-2108-4CD0-BFAD-2F665D123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05400"/>
                <a:ext cx="7543800" cy="1707199"/>
              </a:xfrm>
              <a:prstGeom prst="rect">
                <a:avLst/>
              </a:prstGeom>
              <a:blipFill>
                <a:blip r:embed="rId4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8563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6861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22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Co-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DDB8CE-B53B-4B93-AC78-BAC1476AE3E2}"/>
              </a:ext>
            </a:extLst>
          </p:cNvPr>
          <p:cNvSpPr txBox="1"/>
          <p:nvPr/>
        </p:nvSpPr>
        <p:spPr>
          <a:xfrm>
            <a:off x="609601" y="1524000"/>
            <a:ext cx="79247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CH" sz="2400" dirty="0"/>
              <a:t>Both </a:t>
            </a:r>
            <a:r>
              <a:rPr lang="fr-CH" sz="2400" dirty="0" err="1"/>
              <a:t>metal</a:t>
            </a:r>
            <a:r>
              <a:rPr lang="fr-CH" sz="2400" dirty="0"/>
              <a:t> cations are </a:t>
            </a:r>
            <a:r>
              <a:rPr lang="fr-CH" sz="2400" dirty="0" err="1"/>
              <a:t>reduced</a:t>
            </a:r>
            <a:r>
              <a:rPr lang="fr-CH" sz="2400" dirty="0"/>
              <a:t> </a:t>
            </a:r>
            <a:r>
              <a:rPr lang="fr-CH" sz="2400" dirty="0" err="1"/>
              <a:t>independently</a:t>
            </a:r>
            <a:r>
              <a:rPr lang="fr-CH" sz="2400" dirty="0"/>
              <a:t>:</a:t>
            </a:r>
          </a:p>
          <a:p>
            <a:endParaRPr lang="fr-CH" sz="2800" dirty="0"/>
          </a:p>
          <a:p>
            <a:pPr algn="ctr"/>
            <a:endParaRPr lang="fr-CH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3B9E321-02D9-414F-B5F8-B608CCCAB26E}"/>
                  </a:ext>
                </a:extLst>
              </p:cNvPr>
              <p:cNvSpPr txBox="1"/>
              <p:nvPr/>
            </p:nvSpPr>
            <p:spPr>
              <a:xfrm>
                <a:off x="228601" y="1981200"/>
                <a:ext cx="8686799" cy="1738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CH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Co-</a:t>
                </a:r>
                <a:r>
                  <a:rPr lang="fr-CH" sz="18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deposition</a:t>
                </a:r>
                <a:r>
                  <a:rPr lang="fr-CH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of A and B </a:t>
                </a:r>
                <a:r>
                  <a:rPr lang="fr-CH" sz="18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</a:t>
                </a:r>
                <a:r>
                  <a:rPr lang="fr-CH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18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carried</a:t>
                </a:r>
                <a:r>
                  <a:rPr lang="fr-CH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out at:</a:t>
                </a:r>
              </a:p>
              <a:p>
                <a:pPr algn="ctr"/>
                <a:r>
                  <a:rPr lang="fr-CH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 </a:t>
                </a:r>
                <a:r>
                  <a:rPr lang="fr-CH" sz="18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low</a:t>
                </a:r>
                <a:r>
                  <a:rPr lang="fr-CH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18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overpotentials</a:t>
                </a:r>
                <a:r>
                  <a:rPr lang="fr-CH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for </a:t>
                </a:r>
                <a:r>
                  <a:rPr lang="fr-CH" sz="18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both</a:t>
                </a:r>
                <a:r>
                  <a:rPr lang="fr-CH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cations</a:t>
                </a:r>
                <a:r>
                  <a:rPr lang="fr-CH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fr-CH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linearized</a:t>
                </a:r>
                <a:r>
                  <a:rPr lang="fr-CH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Butler-</a:t>
                </a:r>
                <a:r>
                  <a:rPr lang="fr-CH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Volmer</a:t>
                </a:r>
                <a:r>
                  <a:rPr lang="fr-CH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fr-CH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 No mass limitation: </a:t>
                </a:r>
                <a:r>
                  <a:rPr lang="fr-CH" sz="18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r>
                  <a:rPr lang="fr-CH" sz="1800" baseline="-25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</a:t>
                </a:r>
                <a:r>
                  <a:rPr lang="fr-CH" sz="1800" baseline="-25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C</a:t>
                </a:r>
                <a:r>
                  <a:rPr lang="fr-CH" sz="1800" baseline="30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fr-CH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</a:p>
              <a:p>
                <a:pPr algn="ctr"/>
                <a:endParaRPr lang="fr-CH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fr-CH" sz="24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Express the 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24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2400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sz="2400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sz="2400" b="1" i="1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sz="2400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sz="24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!</a:t>
                </a:r>
                <a:endParaRPr lang="fr-CH" sz="24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3B9E321-02D9-414F-B5F8-B608CCCAB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981200"/>
                <a:ext cx="8686799" cy="1738425"/>
              </a:xfrm>
              <a:prstGeom prst="rect">
                <a:avLst/>
              </a:prstGeom>
              <a:blipFill>
                <a:blip r:embed="rId3"/>
                <a:stretch>
                  <a:fillRect t="-2105" b="-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2EA4C7-A0FD-4CC7-80A5-DD0EC204967F}"/>
              </a:ext>
            </a:extLst>
          </p:cNvPr>
          <p:cNvCxnSpPr/>
          <p:nvPr/>
        </p:nvCxnSpPr>
        <p:spPr>
          <a:xfrm flipV="1">
            <a:off x="2144110" y="3826719"/>
            <a:ext cx="0" cy="2895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724D01-9C0F-441B-B57E-90CCA63670A2}"/>
              </a:ext>
            </a:extLst>
          </p:cNvPr>
          <p:cNvCxnSpPr>
            <a:cxnSpLocks/>
          </p:cNvCxnSpPr>
          <p:nvPr/>
        </p:nvCxnSpPr>
        <p:spPr>
          <a:xfrm>
            <a:off x="2133600" y="5261379"/>
            <a:ext cx="5652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A20380-F0D3-483D-A29B-C6F45586AB38}"/>
              </a:ext>
            </a:extLst>
          </p:cNvPr>
          <p:cNvSpPr/>
          <p:nvPr/>
        </p:nvSpPr>
        <p:spPr>
          <a:xfrm>
            <a:off x="3830995" y="4488343"/>
            <a:ext cx="2773688" cy="1290714"/>
          </a:xfrm>
          <a:custGeom>
            <a:avLst/>
            <a:gdLst>
              <a:gd name="connsiteX0" fmla="*/ 1595128 w 2773688"/>
              <a:gd name="connsiteY0" fmla="*/ 776016 h 1290714"/>
              <a:gd name="connsiteX1" fmla="*/ 1275088 w 2773688"/>
              <a:gd name="connsiteY1" fmla="*/ 781096 h 1290714"/>
              <a:gd name="connsiteX2" fmla="*/ 1122688 w 2773688"/>
              <a:gd name="connsiteY2" fmla="*/ 933496 h 1290714"/>
              <a:gd name="connsiteX3" fmla="*/ 970288 w 2773688"/>
              <a:gd name="connsiteY3" fmla="*/ 1289096 h 1290714"/>
              <a:gd name="connsiteX4" fmla="*/ 787408 w 2773688"/>
              <a:gd name="connsiteY4" fmla="*/ 1065576 h 1290714"/>
              <a:gd name="connsiteX5" fmla="*/ 8 w 2773688"/>
              <a:gd name="connsiteY5" fmla="*/ 1070656 h 1290714"/>
              <a:gd name="connsiteX6" fmla="*/ 772168 w 2773688"/>
              <a:gd name="connsiteY6" fmla="*/ 1030016 h 1290714"/>
              <a:gd name="connsiteX7" fmla="*/ 1183648 w 2773688"/>
              <a:gd name="connsiteY7" fmla="*/ 770936 h 1290714"/>
              <a:gd name="connsiteX8" fmla="*/ 1717048 w 2773688"/>
              <a:gd name="connsiteY8" fmla="*/ 745536 h 1290714"/>
              <a:gd name="connsiteX9" fmla="*/ 1915168 w 2773688"/>
              <a:gd name="connsiteY9" fmla="*/ 415336 h 1290714"/>
              <a:gd name="connsiteX10" fmla="*/ 2016768 w 2773688"/>
              <a:gd name="connsiteY10" fmla="*/ 3856 h 1290714"/>
              <a:gd name="connsiteX11" fmla="*/ 2179328 w 2773688"/>
              <a:gd name="connsiteY11" fmla="*/ 674416 h 1290714"/>
              <a:gd name="connsiteX12" fmla="*/ 2407928 w 2773688"/>
              <a:gd name="connsiteY12" fmla="*/ 765856 h 1290714"/>
              <a:gd name="connsiteX13" fmla="*/ 2773688 w 2773688"/>
              <a:gd name="connsiteY13" fmla="*/ 760776 h 1290714"/>
              <a:gd name="connsiteX14" fmla="*/ 1595128 w 2773688"/>
              <a:gd name="connsiteY14" fmla="*/ 776016 h 129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73688" h="1290714">
                <a:moveTo>
                  <a:pt x="1595128" y="776016"/>
                </a:moveTo>
                <a:cubicBezTo>
                  <a:pt x="1474478" y="765432"/>
                  <a:pt x="1353828" y="754849"/>
                  <a:pt x="1275088" y="781096"/>
                </a:cubicBezTo>
                <a:cubicBezTo>
                  <a:pt x="1196348" y="807343"/>
                  <a:pt x="1173488" y="848829"/>
                  <a:pt x="1122688" y="933496"/>
                </a:cubicBezTo>
                <a:cubicBezTo>
                  <a:pt x="1071888" y="1018163"/>
                  <a:pt x="1026168" y="1267083"/>
                  <a:pt x="970288" y="1289096"/>
                </a:cubicBezTo>
                <a:cubicBezTo>
                  <a:pt x="914408" y="1311109"/>
                  <a:pt x="949121" y="1101983"/>
                  <a:pt x="787408" y="1065576"/>
                </a:cubicBezTo>
                <a:cubicBezTo>
                  <a:pt x="625695" y="1029169"/>
                  <a:pt x="2548" y="1076583"/>
                  <a:pt x="8" y="1070656"/>
                </a:cubicBezTo>
                <a:cubicBezTo>
                  <a:pt x="-2532" y="1064729"/>
                  <a:pt x="574895" y="1079969"/>
                  <a:pt x="772168" y="1030016"/>
                </a:cubicBezTo>
                <a:cubicBezTo>
                  <a:pt x="969441" y="980063"/>
                  <a:pt x="1026168" y="818349"/>
                  <a:pt x="1183648" y="770936"/>
                </a:cubicBezTo>
                <a:cubicBezTo>
                  <a:pt x="1341128" y="723523"/>
                  <a:pt x="1595128" y="804803"/>
                  <a:pt x="1717048" y="745536"/>
                </a:cubicBezTo>
                <a:cubicBezTo>
                  <a:pt x="1838968" y="686269"/>
                  <a:pt x="1865215" y="538949"/>
                  <a:pt x="1915168" y="415336"/>
                </a:cubicBezTo>
                <a:cubicBezTo>
                  <a:pt x="1965121" y="291723"/>
                  <a:pt x="1972741" y="-39324"/>
                  <a:pt x="2016768" y="3856"/>
                </a:cubicBezTo>
                <a:cubicBezTo>
                  <a:pt x="2060795" y="47036"/>
                  <a:pt x="2114135" y="547416"/>
                  <a:pt x="2179328" y="674416"/>
                </a:cubicBezTo>
                <a:cubicBezTo>
                  <a:pt x="2244521" y="801416"/>
                  <a:pt x="2308868" y="751463"/>
                  <a:pt x="2407928" y="765856"/>
                </a:cubicBezTo>
                <a:cubicBezTo>
                  <a:pt x="2506988" y="780249"/>
                  <a:pt x="2773688" y="760776"/>
                  <a:pt x="2773688" y="760776"/>
                </a:cubicBezTo>
                <a:lnTo>
                  <a:pt x="1595128" y="7760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D7375F-F220-48F2-9666-4AC5FB02CB06}"/>
              </a:ext>
            </a:extLst>
          </p:cNvPr>
          <p:cNvSpPr/>
          <p:nvPr/>
        </p:nvSpPr>
        <p:spPr>
          <a:xfrm>
            <a:off x="4002361" y="4187383"/>
            <a:ext cx="2496741" cy="1837689"/>
          </a:xfrm>
          <a:custGeom>
            <a:avLst/>
            <a:gdLst>
              <a:gd name="connsiteX0" fmla="*/ 2469563 w 2496741"/>
              <a:gd name="connsiteY0" fmla="*/ 1076976 h 1837689"/>
              <a:gd name="connsiteX1" fmla="*/ 1204643 w 2496741"/>
              <a:gd name="connsiteY1" fmla="*/ 1071896 h 1837689"/>
              <a:gd name="connsiteX2" fmla="*/ 940483 w 2496741"/>
              <a:gd name="connsiteY2" fmla="*/ 1173496 h 1837689"/>
              <a:gd name="connsiteX3" fmla="*/ 772843 w 2496741"/>
              <a:gd name="connsiteY3" fmla="*/ 1833896 h 1837689"/>
              <a:gd name="connsiteX4" fmla="*/ 574723 w 2496741"/>
              <a:gd name="connsiteY4" fmla="*/ 1442736 h 1837689"/>
              <a:gd name="connsiteX5" fmla="*/ 142923 w 2496741"/>
              <a:gd name="connsiteY5" fmla="*/ 1417336 h 1837689"/>
              <a:gd name="connsiteX6" fmla="*/ 683 w 2496741"/>
              <a:gd name="connsiteY6" fmla="*/ 1595136 h 1837689"/>
              <a:gd name="connsiteX7" fmla="*/ 117523 w 2496741"/>
              <a:gd name="connsiteY7" fmla="*/ 1386856 h 1837689"/>
              <a:gd name="connsiteX8" fmla="*/ 650923 w 2496741"/>
              <a:gd name="connsiteY8" fmla="*/ 1336056 h 1837689"/>
              <a:gd name="connsiteX9" fmla="*/ 991283 w 2496741"/>
              <a:gd name="connsiteY9" fmla="*/ 1066816 h 1837689"/>
              <a:gd name="connsiteX10" fmla="*/ 1494203 w 2496741"/>
              <a:gd name="connsiteY10" fmla="*/ 995696 h 1837689"/>
              <a:gd name="connsiteX11" fmla="*/ 1768523 w 2496741"/>
              <a:gd name="connsiteY11" fmla="*/ 16 h 1837689"/>
              <a:gd name="connsiteX12" fmla="*/ 2047923 w 2496741"/>
              <a:gd name="connsiteY12" fmla="*/ 970296 h 1837689"/>
              <a:gd name="connsiteX13" fmla="*/ 2469563 w 2496741"/>
              <a:gd name="connsiteY13" fmla="*/ 1076976 h 18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6741" h="1837689">
                <a:moveTo>
                  <a:pt x="2469563" y="1076976"/>
                </a:moveTo>
                <a:cubicBezTo>
                  <a:pt x="2329016" y="1093909"/>
                  <a:pt x="1459490" y="1055809"/>
                  <a:pt x="1204643" y="1071896"/>
                </a:cubicBezTo>
                <a:cubicBezTo>
                  <a:pt x="949796" y="1087983"/>
                  <a:pt x="1012450" y="1046496"/>
                  <a:pt x="940483" y="1173496"/>
                </a:cubicBezTo>
                <a:cubicBezTo>
                  <a:pt x="868516" y="1300496"/>
                  <a:pt x="833803" y="1789023"/>
                  <a:pt x="772843" y="1833896"/>
                </a:cubicBezTo>
                <a:cubicBezTo>
                  <a:pt x="711883" y="1878769"/>
                  <a:pt x="679710" y="1512163"/>
                  <a:pt x="574723" y="1442736"/>
                </a:cubicBezTo>
                <a:cubicBezTo>
                  <a:pt x="469736" y="1373309"/>
                  <a:pt x="238596" y="1391936"/>
                  <a:pt x="142923" y="1417336"/>
                </a:cubicBezTo>
                <a:cubicBezTo>
                  <a:pt x="47250" y="1442736"/>
                  <a:pt x="4916" y="1600216"/>
                  <a:pt x="683" y="1595136"/>
                </a:cubicBezTo>
                <a:cubicBezTo>
                  <a:pt x="-3550" y="1590056"/>
                  <a:pt x="9150" y="1430036"/>
                  <a:pt x="117523" y="1386856"/>
                </a:cubicBezTo>
                <a:cubicBezTo>
                  <a:pt x="225896" y="1343676"/>
                  <a:pt x="505296" y="1389396"/>
                  <a:pt x="650923" y="1336056"/>
                </a:cubicBezTo>
                <a:cubicBezTo>
                  <a:pt x="796550" y="1282716"/>
                  <a:pt x="850736" y="1123543"/>
                  <a:pt x="991283" y="1066816"/>
                </a:cubicBezTo>
                <a:cubicBezTo>
                  <a:pt x="1131830" y="1010089"/>
                  <a:pt x="1364663" y="1173496"/>
                  <a:pt x="1494203" y="995696"/>
                </a:cubicBezTo>
                <a:cubicBezTo>
                  <a:pt x="1623743" y="817896"/>
                  <a:pt x="1676236" y="4249"/>
                  <a:pt x="1768523" y="16"/>
                </a:cubicBezTo>
                <a:cubicBezTo>
                  <a:pt x="1860810" y="-4217"/>
                  <a:pt x="1930236" y="792496"/>
                  <a:pt x="2047923" y="970296"/>
                </a:cubicBezTo>
                <a:cubicBezTo>
                  <a:pt x="2165610" y="1148096"/>
                  <a:pt x="2610110" y="1060043"/>
                  <a:pt x="2469563" y="107697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AF46D-24C3-4542-8988-2B43EB60927E}"/>
              </a:ext>
            </a:extLst>
          </p:cNvPr>
          <p:cNvSpPr txBox="1"/>
          <p:nvPr/>
        </p:nvSpPr>
        <p:spPr>
          <a:xfrm>
            <a:off x="2209800" y="3657600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i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867681-E5CE-49FB-9CA7-8DD685580777}"/>
              </a:ext>
            </a:extLst>
          </p:cNvPr>
          <p:cNvSpPr txBox="1"/>
          <p:nvPr/>
        </p:nvSpPr>
        <p:spPr>
          <a:xfrm>
            <a:off x="7848113" y="4787934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E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6818B4-D5C8-4759-857E-291DE49B90CD}"/>
                  </a:ext>
                </a:extLst>
              </p:cNvPr>
              <p:cNvSpPr txBox="1"/>
              <p:nvPr/>
            </p:nvSpPr>
            <p:spPr>
              <a:xfrm>
                <a:off x="4593549" y="3802186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6818B4-D5C8-4759-857E-291DE49B9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549" y="3802186"/>
                <a:ext cx="3131412" cy="374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67AD3D-4736-492E-AB74-21547387F300}"/>
                  </a:ext>
                </a:extLst>
              </p:cNvPr>
              <p:cNvSpPr txBox="1"/>
              <p:nvPr/>
            </p:nvSpPr>
            <p:spPr>
              <a:xfrm>
                <a:off x="3595228" y="6331330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567AD3D-4736-492E-AB74-21547387F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228" y="6331330"/>
                <a:ext cx="3131412" cy="374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F8661F-411E-42A8-B5FC-127E2D5C11E8}"/>
              </a:ext>
            </a:extLst>
          </p:cNvPr>
          <p:cNvCxnSpPr/>
          <p:nvPr/>
        </p:nvCxnSpPr>
        <p:spPr>
          <a:xfrm>
            <a:off x="4131270" y="5549900"/>
            <a:ext cx="1872000" cy="0"/>
          </a:xfrm>
          <a:prstGeom prst="line">
            <a:avLst/>
          </a:prstGeom>
          <a:ln w="952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2CDD56-D7FE-4C4A-976C-D228B0D41FA9}"/>
                  </a:ext>
                </a:extLst>
              </p:cNvPr>
              <p:cNvSpPr txBox="1"/>
              <p:nvPr/>
            </p:nvSpPr>
            <p:spPr>
              <a:xfrm>
                <a:off x="6009973" y="5344505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2CDD56-D7FE-4C4A-976C-D228B0D41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73" y="5344505"/>
                <a:ext cx="381488" cy="385875"/>
              </a:xfrm>
              <a:prstGeom prst="rect">
                <a:avLst/>
              </a:prstGeom>
              <a:blipFill>
                <a:blip r:embed="rId6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7522FBF-90A7-4968-B277-83E0CF63C095}"/>
                  </a:ext>
                </a:extLst>
              </p:cNvPr>
              <p:cNvSpPr txBox="1"/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7522FBF-90A7-4968-B277-83E0CF63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blipFill>
                <a:blip r:embed="rId7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DF1C4B4-6631-4D31-A356-C5AD8E449EA5}"/>
              </a:ext>
            </a:extLst>
          </p:cNvPr>
          <p:cNvCxnSpPr/>
          <p:nvPr/>
        </p:nvCxnSpPr>
        <p:spPr>
          <a:xfrm>
            <a:off x="3383512" y="5560956"/>
            <a:ext cx="972000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B022E5-BC5C-4B22-8B88-A400C9611AFB}"/>
              </a:ext>
            </a:extLst>
          </p:cNvPr>
          <p:cNvCxnSpPr/>
          <p:nvPr/>
        </p:nvCxnSpPr>
        <p:spPr>
          <a:xfrm>
            <a:off x="4947513" y="4267200"/>
            <a:ext cx="0" cy="972000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0F04647-D252-4027-9234-DD8F25A8D8B0}"/>
              </a:ext>
            </a:extLst>
          </p:cNvPr>
          <p:cNvSpPr txBox="1"/>
          <p:nvPr/>
        </p:nvSpPr>
        <p:spPr>
          <a:xfrm>
            <a:off x="4691853" y="3811077"/>
            <a:ext cx="785208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E</a:t>
            </a:r>
            <a:r>
              <a:rPr lang="fr-FR" sz="2400" baseline="-25000" dirty="0">
                <a:solidFill>
                  <a:srgbClr val="0000FF"/>
                </a:solidFill>
              </a:rPr>
              <a:t>ECD</a:t>
            </a:r>
            <a:endParaRPr 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18DC94-F55D-4E87-B47A-130CB4468764}"/>
                  </a:ext>
                </a:extLst>
              </p:cNvPr>
              <p:cNvSpPr txBox="1"/>
              <p:nvPr/>
            </p:nvSpPr>
            <p:spPr>
              <a:xfrm>
                <a:off x="2382585" y="5954300"/>
                <a:ext cx="5043170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1800" b="0" i="1" baseline="-2500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18DC94-F55D-4E87-B47A-130CB446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585" y="5954300"/>
                <a:ext cx="5043170" cy="3808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6B9ECD2-ED03-4C08-860B-5A694AE771E3}"/>
                  </a:ext>
                </a:extLst>
              </p:cNvPr>
              <p:cNvSpPr txBox="1"/>
              <p:nvPr/>
            </p:nvSpPr>
            <p:spPr>
              <a:xfrm>
                <a:off x="4772590" y="4298753"/>
                <a:ext cx="5043170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1800" b="0" i="1" baseline="-2500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6B9ECD2-ED03-4C08-860B-5A694AE77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590" y="4298753"/>
                <a:ext cx="5043170" cy="3808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0916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23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Co-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/>
              <p:nvPr/>
            </p:nvSpPr>
            <p:spPr>
              <a:xfrm>
                <a:off x="609601" y="1524000"/>
                <a:ext cx="7924798" cy="3080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CH" sz="2400" dirty="0"/>
                  <a:t>Both </a:t>
                </a:r>
                <a:r>
                  <a:rPr lang="fr-CH" sz="2400" dirty="0" err="1"/>
                  <a:t>metal</a:t>
                </a:r>
                <a:r>
                  <a:rPr lang="fr-CH" sz="2400" dirty="0"/>
                  <a:t> cations are </a:t>
                </a:r>
                <a:r>
                  <a:rPr lang="fr-CH" sz="2400" dirty="0" err="1"/>
                  <a:t>reduced</a:t>
                </a:r>
                <a:r>
                  <a:rPr lang="fr-CH" sz="2400" dirty="0"/>
                  <a:t> </a:t>
                </a:r>
                <a:r>
                  <a:rPr lang="fr-CH" sz="2400" dirty="0" err="1"/>
                  <a:t>independently</a:t>
                </a:r>
                <a:r>
                  <a:rPr lang="fr-CH" sz="2400" dirty="0"/>
                  <a:t>:</a:t>
                </a:r>
              </a:p>
              <a:p>
                <a:endParaRPr lang="fr-CH" sz="2800" dirty="0"/>
              </a:p>
              <a:p>
                <a:pPr algn="ctr"/>
                <a:r>
                  <a:rPr lang="fr-CH" sz="2000" dirty="0"/>
                  <a:t>The </a:t>
                </a:r>
                <a:r>
                  <a:rPr lang="fr-CH" sz="2000" dirty="0" err="1"/>
                  <a:t>deposit</a:t>
                </a:r>
                <a:r>
                  <a:rPr lang="fr-CH" sz="2000" dirty="0"/>
                  <a:t> composition </a:t>
                </a:r>
                <a:r>
                  <a:rPr lang="fr-CH" sz="2000" dirty="0" err="1"/>
                  <a:t>will</a:t>
                </a:r>
                <a:r>
                  <a:rPr lang="fr-CH" sz="2000" dirty="0"/>
                  <a:t> </a:t>
                </a:r>
                <a:r>
                  <a:rPr lang="fr-CH" sz="2000" dirty="0" err="1"/>
                  <a:t>depend</a:t>
                </a:r>
                <a:r>
                  <a:rPr lang="fr-CH" sz="2000" dirty="0"/>
                  <a:t> on partial </a:t>
                </a:r>
                <a:r>
                  <a:rPr lang="fr-CH" sz="2000" dirty="0" err="1"/>
                  <a:t>current</a:t>
                </a:r>
                <a:r>
                  <a:rPr lang="fr-CH" sz="2000" dirty="0"/>
                  <a:t>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A</a:t>
                </a:r>
                <a:r>
                  <a:rPr lang="fr-CH" sz="2000" dirty="0"/>
                  <a:t>(t) and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B</a:t>
                </a:r>
                <a:r>
                  <a:rPr lang="fr-CH" sz="2000" dirty="0"/>
                  <a:t>(t):</a:t>
                </a:r>
              </a:p>
              <a:p>
                <a:endParaRPr lang="fr-CH" sz="2000" dirty="0"/>
              </a:p>
              <a:p>
                <a:pPr algn="ctr"/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fr-CH" sz="2000" dirty="0"/>
                  <a:t>   and    </a:t>
                </a:r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fr-CH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fr-CH" sz="2000" dirty="0"/>
              </a:p>
              <a:p>
                <a:pPr algn="ctr"/>
                <a:endParaRPr lang="fr-CH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fr-CH" sz="20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  <m:r>
                        <a:rPr lang="fr-CH" sz="2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  <m:r>
                        <a:rPr lang="fr-CH" sz="2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20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fr-CH" sz="20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f>
                        <m:fPr>
                          <m:ctrlPr>
                            <a:rPr lang="fr-CH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  <m:sub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r-CH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  <m:sub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sz="2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lang="fr-CH" sz="2000" b="1" i="1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fr-CH" sz="2000" b="1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1524000"/>
                <a:ext cx="7924798" cy="3080074"/>
              </a:xfrm>
              <a:prstGeom prst="rect">
                <a:avLst/>
              </a:prstGeom>
              <a:blipFill>
                <a:blip r:embed="rId3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72436DE-2927-48C4-8EFB-5593E47A4330}"/>
              </a:ext>
            </a:extLst>
          </p:cNvPr>
          <p:cNvSpPr/>
          <p:nvPr/>
        </p:nvSpPr>
        <p:spPr>
          <a:xfrm>
            <a:off x="2971800" y="3694360"/>
            <a:ext cx="3200400" cy="87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1EECBEA-59E2-4ED1-9B7A-2D9BDA95F5D4}"/>
                  </a:ext>
                </a:extLst>
              </p:cNvPr>
              <p:cNvSpPr txBox="1"/>
              <p:nvPr/>
            </p:nvSpPr>
            <p:spPr>
              <a:xfrm>
                <a:off x="647700" y="4754187"/>
                <a:ext cx="8801100" cy="761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/>
                  <a:t>Case 2: </a:t>
                </a:r>
                <a:r>
                  <a:rPr lang="en-US" sz="2000" dirty="0"/>
                  <a:t>low overpotentials	</a:t>
                </a:r>
                <a:r>
                  <a:rPr lang="en-US" dirty="0"/>
                  <a:t>		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𝑧𝐹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:r>
                  <a:rPr lang="en-US" sz="1600" dirty="0"/>
                  <a:t>(Butler-Volmer linear approx.)</a:t>
                </a:r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1EECBEA-59E2-4ED1-9B7A-2D9BDA95F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4754187"/>
                <a:ext cx="8801100" cy="761170"/>
              </a:xfrm>
              <a:prstGeom prst="rect">
                <a:avLst/>
              </a:prstGeom>
              <a:blipFill>
                <a:blip r:embed="rId4"/>
                <a:stretch>
                  <a:fillRect l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663B525D-3FF3-45DD-8CBA-AF319FA43052}"/>
              </a:ext>
            </a:extLst>
          </p:cNvPr>
          <p:cNvSpPr/>
          <p:nvPr/>
        </p:nvSpPr>
        <p:spPr>
          <a:xfrm>
            <a:off x="2971800" y="5426665"/>
            <a:ext cx="3200400" cy="87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EADAAB8-56DD-4AD2-AD53-D33875ADF889}"/>
                  </a:ext>
                </a:extLst>
              </p:cNvPr>
              <p:cNvSpPr txBox="1"/>
              <p:nvPr/>
            </p:nvSpPr>
            <p:spPr>
              <a:xfrm>
                <a:off x="2282554" y="5481587"/>
                <a:ext cx="4578892" cy="76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CH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CH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  <m:r>
                        <a:rPr lang="fr-CH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fr-CH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CH" sz="1800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e>
                            <m:sub>
                              <m:r>
                                <a:rPr lang="fr-CH" sz="18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fr-CH" sz="18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CH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e>
                            <m:sub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fr-CH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CH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fr-CH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sz="1800" b="1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EADAAB8-56DD-4AD2-AD53-D33875ADF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554" y="5481587"/>
                <a:ext cx="4578892" cy="765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A8060198-CCDD-4A7A-B2D2-A2774ED83CF6}"/>
              </a:ext>
            </a:extLst>
          </p:cNvPr>
          <p:cNvSpPr txBox="1"/>
          <p:nvPr/>
        </p:nvSpPr>
        <p:spPr>
          <a:xfrm>
            <a:off x="685800" y="6376001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 </a:t>
            </a:r>
            <a:r>
              <a:rPr lang="fr-CH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depends</a:t>
            </a:r>
            <a:r>
              <a:rPr lang="fr-CH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exchange </a:t>
            </a:r>
            <a:r>
              <a:rPr lang="fr-CH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currents</a:t>
            </a:r>
            <a:r>
              <a:rPr lang="fr-CH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CH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overpotentials</a:t>
            </a:r>
            <a:endParaRPr lang="en-US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4136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24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5)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Anomalous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co-deposition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3C824E-B51A-4A92-92A6-CFB7BBCB2D7F}"/>
              </a:ext>
            </a:extLst>
          </p:cNvPr>
          <p:cNvSpPr txBox="1"/>
          <p:nvPr/>
        </p:nvSpPr>
        <p:spPr>
          <a:xfrm>
            <a:off x="533400" y="1828800"/>
            <a:ext cx="815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The </a:t>
            </a:r>
            <a:r>
              <a:rPr lang="fr-CH" sz="2000" dirty="0" err="1"/>
              <a:t>less</a:t>
            </a:r>
            <a:r>
              <a:rPr lang="fr-CH" sz="2000" dirty="0"/>
              <a:t> noble </a:t>
            </a:r>
            <a:r>
              <a:rPr lang="fr-CH" sz="2000" dirty="0" err="1"/>
              <a:t>metal</a:t>
            </a:r>
            <a:r>
              <a:rPr lang="fr-CH" sz="2000" dirty="0"/>
              <a:t> </a:t>
            </a:r>
            <a:r>
              <a:rPr lang="fr-CH" sz="2000" dirty="0" err="1"/>
              <a:t>becomes</a:t>
            </a:r>
            <a:r>
              <a:rPr lang="fr-CH" sz="2000" dirty="0"/>
              <a:t> the more noble </a:t>
            </a:r>
            <a:r>
              <a:rPr lang="fr-CH" sz="2000" dirty="0" err="1"/>
              <a:t>metal</a:t>
            </a:r>
            <a:endParaRPr lang="fr-CH" sz="2000" dirty="0"/>
          </a:p>
          <a:p>
            <a:endParaRPr lang="fr-CH" sz="2000" dirty="0"/>
          </a:p>
          <a:p>
            <a:r>
              <a:rPr lang="fr-CH" sz="2000" dirty="0"/>
              <a:t>The </a:t>
            </a:r>
            <a:r>
              <a:rPr lang="fr-CH" sz="2000" dirty="0" err="1"/>
              <a:t>electrodeposit</a:t>
            </a:r>
            <a:r>
              <a:rPr lang="fr-CH" sz="2000" dirty="0"/>
              <a:t> composition </a:t>
            </a:r>
            <a:r>
              <a:rPr lang="fr-CH" sz="2000" dirty="0" err="1"/>
              <a:t>tendency</a:t>
            </a:r>
            <a:r>
              <a:rPr lang="fr-CH" sz="2000" dirty="0"/>
              <a:t> </a:t>
            </a:r>
            <a:r>
              <a:rPr lang="fr-CH" sz="2000" dirty="0" err="1"/>
              <a:t>towards</a:t>
            </a:r>
            <a:r>
              <a:rPr lang="fr-CH" sz="2000" dirty="0"/>
              <a:t> </a:t>
            </a:r>
            <a:r>
              <a:rPr lang="fr-CH" sz="2000" dirty="0" err="1"/>
              <a:t>overpotential</a:t>
            </a:r>
            <a:r>
              <a:rPr lang="fr-CH" sz="2000" dirty="0"/>
              <a:t> </a:t>
            </a:r>
            <a:r>
              <a:rPr lang="fr-CH" sz="2000" dirty="0" err="1"/>
              <a:t>reverts</a:t>
            </a:r>
            <a:endParaRPr lang="fr-CH" sz="2000" dirty="0"/>
          </a:p>
          <a:p>
            <a:endParaRPr lang="fr-CH" sz="2000" dirty="0"/>
          </a:p>
          <a:p>
            <a:r>
              <a:rPr lang="fr-CH" sz="2000" dirty="0" err="1"/>
              <a:t>Observed</a:t>
            </a:r>
            <a:r>
              <a:rPr lang="fr-CH" sz="2000" dirty="0"/>
              <a:t> for </a:t>
            </a:r>
            <a:r>
              <a:rPr lang="fr-CH" sz="2000" dirty="0" err="1"/>
              <a:t>numerous</a:t>
            </a:r>
            <a:r>
              <a:rPr lang="fr-CH" sz="2000" dirty="0"/>
              <a:t> Ni </a:t>
            </a:r>
            <a:r>
              <a:rPr lang="fr-CH" sz="2000" dirty="0" err="1"/>
              <a:t>intermetallic</a:t>
            </a:r>
            <a:r>
              <a:rPr lang="fr-CH" sz="2000" dirty="0"/>
              <a:t> </a:t>
            </a:r>
            <a:r>
              <a:rPr lang="fr-CH" sz="2000" dirty="0" err="1"/>
              <a:t>alloys</a:t>
            </a:r>
            <a:r>
              <a:rPr lang="fr-CH" sz="2000" dirty="0"/>
              <a:t> (</a:t>
            </a:r>
            <a:r>
              <a:rPr lang="fr-CH" sz="2000" dirty="0" err="1"/>
              <a:t>NiFe</a:t>
            </a:r>
            <a:r>
              <a:rPr lang="fr-CH" sz="2000" dirty="0"/>
              <a:t>, </a:t>
            </a:r>
            <a:r>
              <a:rPr lang="fr-CH" sz="2000" dirty="0" err="1"/>
              <a:t>NiCo</a:t>
            </a:r>
            <a:r>
              <a:rPr lang="fr-CH" sz="2000" dirty="0"/>
              <a:t>…) </a:t>
            </a:r>
            <a:endParaRPr lang="en-US" sz="2000" dirty="0"/>
          </a:p>
        </p:txBody>
      </p:sp>
      <p:pic>
        <p:nvPicPr>
          <p:cNvPr id="3074" name="Picture 2" descr="Effect of electrode potential on composition of NiFe films (Left) and... |  Download Scientific Diagram">
            <a:extLst>
              <a:ext uri="{FF2B5EF4-FFF2-40B4-BE49-F238E27FC236}">
                <a16:creationId xmlns:a16="http://schemas.microsoft.com/office/drawing/2014/main" id="{1C114E3E-617C-4A34-9247-D27D952B2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615" y="3733800"/>
            <a:ext cx="6668770" cy="28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255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25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6)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Consecutive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UPD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layers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D92D0A-B843-46B0-8157-32A49B7AA065}"/>
              </a:ext>
            </a:extLst>
          </p:cNvPr>
          <p:cNvSpPr txBox="1"/>
          <p:nvPr/>
        </p:nvSpPr>
        <p:spPr>
          <a:xfrm>
            <a:off x="457200" y="1626275"/>
            <a:ext cx="6019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The </a:t>
            </a:r>
            <a:r>
              <a:rPr lang="fr-CH" dirty="0" err="1"/>
              <a:t>nucleation</a:t>
            </a:r>
            <a:r>
              <a:rPr lang="fr-CH" dirty="0"/>
              <a:t> of A on </a:t>
            </a:r>
            <a:r>
              <a:rPr lang="fr-CH" dirty="0" err="1"/>
              <a:t>substrate</a:t>
            </a:r>
            <a:r>
              <a:rPr lang="fr-CH" dirty="0"/>
              <a:t> S </a:t>
            </a:r>
            <a:r>
              <a:rPr lang="fr-CH" dirty="0" err="1"/>
              <a:t>performs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Δ</a:t>
            </a:r>
            <a:r>
              <a:rPr lang="el-GR" dirty="0"/>
              <a:t>σ</a:t>
            </a:r>
            <a:r>
              <a:rPr lang="fr-CH" dirty="0"/>
              <a:t> &lt; 0</a:t>
            </a:r>
          </a:p>
          <a:p>
            <a:endParaRPr lang="fr-CH" dirty="0"/>
          </a:p>
          <a:p>
            <a:r>
              <a:rPr lang="fr-CH" dirty="0" err="1"/>
              <a:t>Then</a:t>
            </a:r>
            <a:r>
              <a:rPr lang="fr-CH" dirty="0"/>
              <a:t> a </a:t>
            </a:r>
            <a:r>
              <a:rPr lang="fr-CH" dirty="0" err="1"/>
              <a:t>monoatomic</a:t>
            </a:r>
            <a:r>
              <a:rPr lang="fr-CH" dirty="0"/>
              <a:t> layer of A on S can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deposited</a:t>
            </a:r>
            <a:r>
              <a:rPr lang="fr-CH" dirty="0"/>
              <a:t> at E &gt; </a:t>
            </a:r>
            <a:r>
              <a:rPr lang="fr-CH" dirty="0" err="1"/>
              <a:t>E</a:t>
            </a:r>
            <a:r>
              <a:rPr lang="fr-CH" baseline="-25000" dirty="0" err="1"/>
              <a:t>eq</a:t>
            </a:r>
            <a:endParaRPr lang="fr-CH" dirty="0"/>
          </a:p>
          <a:p>
            <a:endParaRPr lang="fr-CH" dirty="0"/>
          </a:p>
          <a:p>
            <a:r>
              <a:rPr lang="fr-CH" dirty="0"/>
              <a:t>The </a:t>
            </a:r>
            <a:r>
              <a:rPr lang="fr-CH" dirty="0" err="1"/>
              <a:t>nucleation</a:t>
            </a:r>
            <a:r>
              <a:rPr lang="fr-CH" dirty="0"/>
              <a:t> of B on </a:t>
            </a:r>
            <a:r>
              <a:rPr lang="fr-CH" dirty="0" err="1"/>
              <a:t>monolayer</a:t>
            </a:r>
            <a:r>
              <a:rPr lang="fr-CH" dirty="0"/>
              <a:t> A </a:t>
            </a:r>
            <a:r>
              <a:rPr lang="fr-CH" dirty="0" err="1"/>
              <a:t>occurs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Δ</a:t>
            </a:r>
            <a:r>
              <a:rPr lang="el-GR" dirty="0"/>
              <a:t>σ</a:t>
            </a:r>
            <a:r>
              <a:rPr lang="fr-CH" dirty="0"/>
              <a:t> &lt; 0</a:t>
            </a:r>
          </a:p>
          <a:p>
            <a:endParaRPr lang="en-US" dirty="0"/>
          </a:p>
          <a:p>
            <a:r>
              <a:rPr lang="en-US" dirty="0"/>
              <a:t>Then a monoatomic layer of A on B can be deposited at E &gt; </a:t>
            </a:r>
            <a:r>
              <a:rPr lang="en-US" dirty="0" err="1"/>
              <a:t>E</a:t>
            </a:r>
            <a:r>
              <a:rPr lang="en-US" baseline="-25000" dirty="0" err="1"/>
              <a:t>eq</a:t>
            </a:r>
            <a:endParaRPr lang="en-US" baseline="-25000" dirty="0"/>
          </a:p>
          <a:p>
            <a:endParaRPr lang="fr-CH" dirty="0"/>
          </a:p>
          <a:p>
            <a:r>
              <a:rPr lang="fr-CH" dirty="0"/>
              <a:t>The </a:t>
            </a:r>
            <a:r>
              <a:rPr lang="fr-CH" dirty="0" err="1"/>
              <a:t>nucleation</a:t>
            </a:r>
            <a:r>
              <a:rPr lang="fr-CH" dirty="0"/>
              <a:t> of B on </a:t>
            </a:r>
            <a:r>
              <a:rPr lang="fr-CH" dirty="0" err="1"/>
              <a:t>monolayer</a:t>
            </a:r>
            <a:r>
              <a:rPr lang="fr-CH" dirty="0"/>
              <a:t> A </a:t>
            </a:r>
            <a:r>
              <a:rPr lang="fr-CH" dirty="0" err="1"/>
              <a:t>performs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Δ</a:t>
            </a:r>
            <a:r>
              <a:rPr lang="el-GR" dirty="0"/>
              <a:t>σ</a:t>
            </a:r>
            <a:r>
              <a:rPr lang="fr-CH" dirty="0"/>
              <a:t> &lt; 0</a:t>
            </a:r>
          </a:p>
          <a:p>
            <a:endParaRPr lang="fr-CH" dirty="0"/>
          </a:p>
          <a:p>
            <a:r>
              <a:rPr lang="fr-CH" dirty="0" err="1"/>
              <a:t>Then</a:t>
            </a:r>
            <a:r>
              <a:rPr lang="fr-CH" dirty="0"/>
              <a:t> a </a:t>
            </a:r>
            <a:r>
              <a:rPr lang="fr-CH" dirty="0" err="1"/>
              <a:t>monoatomic</a:t>
            </a:r>
            <a:r>
              <a:rPr lang="fr-CH" dirty="0"/>
              <a:t> layer of B on A can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deposited</a:t>
            </a:r>
            <a:r>
              <a:rPr lang="fr-CH" dirty="0"/>
              <a:t> at E &gt; </a:t>
            </a:r>
            <a:r>
              <a:rPr lang="fr-CH" dirty="0" err="1"/>
              <a:t>E</a:t>
            </a:r>
            <a:r>
              <a:rPr lang="fr-CH" baseline="-25000" dirty="0" err="1"/>
              <a:t>eq</a:t>
            </a:r>
            <a:endParaRPr lang="fr-CH" baseline="-25000" dirty="0"/>
          </a:p>
          <a:p>
            <a:r>
              <a:rPr lang="fr-CH" dirty="0"/>
              <a:t>.</a:t>
            </a:r>
          </a:p>
          <a:p>
            <a:r>
              <a:rPr lang="fr-CH" dirty="0"/>
              <a:t>.</a:t>
            </a:r>
          </a:p>
          <a:p>
            <a:r>
              <a:rPr lang="fr-CH" dirty="0"/>
              <a:t>.</a:t>
            </a:r>
          </a:p>
          <a:p>
            <a:r>
              <a:rPr lang="fr-CH" dirty="0"/>
              <a:t>.</a:t>
            </a:r>
          </a:p>
          <a:p>
            <a:r>
              <a:rPr lang="fr-CH" sz="1600" dirty="0" err="1"/>
              <a:t>Repeat</a:t>
            </a:r>
            <a:r>
              <a:rPr lang="fr-CH" sz="1600" dirty="0"/>
              <a:t> as </a:t>
            </a:r>
            <a:r>
              <a:rPr lang="fr-CH" sz="1600" dirty="0" err="1"/>
              <a:t>many</a:t>
            </a:r>
            <a:r>
              <a:rPr lang="fr-CH" sz="1600" dirty="0"/>
              <a:t> time as </a:t>
            </a:r>
            <a:r>
              <a:rPr lang="fr-CH" sz="1600" dirty="0" err="1"/>
              <a:t>necessary</a:t>
            </a:r>
            <a:r>
              <a:rPr lang="fr-CH" sz="1600" dirty="0"/>
              <a:t> to </a:t>
            </a:r>
            <a:r>
              <a:rPr lang="fr-CH" sz="1600" dirty="0" err="1"/>
              <a:t>reach</a:t>
            </a:r>
            <a:r>
              <a:rPr lang="fr-CH" sz="1600" dirty="0"/>
              <a:t> the </a:t>
            </a:r>
            <a:r>
              <a:rPr lang="fr-CH" sz="1600" dirty="0" err="1"/>
              <a:t>desired</a:t>
            </a:r>
            <a:r>
              <a:rPr lang="fr-CH" sz="1600" dirty="0"/>
              <a:t> </a:t>
            </a:r>
            <a:r>
              <a:rPr lang="fr-CH" sz="1600" dirty="0" err="1"/>
              <a:t>thickness</a:t>
            </a:r>
            <a:endParaRPr lang="fr-CH" sz="1600" dirty="0"/>
          </a:p>
          <a:p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0BB348-565F-4DC7-A7AE-499446BB8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3" t="44074" r="44167" b="48519"/>
          <a:stretch/>
        </p:blipFill>
        <p:spPr>
          <a:xfrm>
            <a:off x="6858000" y="3045468"/>
            <a:ext cx="2057400" cy="3809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CE38BFA-D25F-4386-8FE2-D9FAF8DF3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67" t="67778" r="45000" b="26296"/>
          <a:stretch/>
        </p:blipFill>
        <p:spPr>
          <a:xfrm>
            <a:off x="6893560" y="1988375"/>
            <a:ext cx="1905000" cy="3047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CDC9322-7926-461D-B0AF-F06DC9A04B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7" t="39629" r="43333" b="51482"/>
          <a:stretch/>
        </p:blipFill>
        <p:spPr>
          <a:xfrm>
            <a:off x="6893560" y="4114800"/>
            <a:ext cx="2057400" cy="4571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736508F-4983-49D0-B56C-25A980D44B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33" t="42593" r="44167" b="47037"/>
          <a:stretch/>
        </p:blipFill>
        <p:spPr>
          <a:xfrm>
            <a:off x="6893560" y="5410206"/>
            <a:ext cx="2057400" cy="53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89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Quick ECD </a:t>
            </a:r>
            <a:r>
              <a:rPr lang="fr-CH" spc="-5" dirty="0" err="1"/>
              <a:t>optimizations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26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1)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The Hull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cell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9154E9-AD03-4B41-9280-DC661545B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27407" r="51667" b="41482"/>
          <a:stretch/>
        </p:blipFill>
        <p:spPr>
          <a:xfrm>
            <a:off x="0" y="1555838"/>
            <a:ext cx="4800600" cy="30549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C399529-A59D-4006-BAEF-D7C1D1213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7" t="64782" r="57500" b="19258"/>
          <a:stretch/>
        </p:blipFill>
        <p:spPr>
          <a:xfrm>
            <a:off x="4953000" y="2186785"/>
            <a:ext cx="3810000" cy="16416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A05293-EC0D-46FE-BE4A-6B47AC7A9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4" t="65041" r="59583" b="29033"/>
          <a:stretch/>
        </p:blipFill>
        <p:spPr>
          <a:xfrm>
            <a:off x="5257798" y="1993297"/>
            <a:ext cx="3200400" cy="8001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6A594A-B36A-446E-B4F2-791AB1B01696}"/>
              </a:ext>
            </a:extLst>
          </p:cNvPr>
          <p:cNvSpPr txBox="1"/>
          <p:nvPr/>
        </p:nvSpPr>
        <p:spPr>
          <a:xfrm>
            <a:off x="381000" y="49530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The composition and </a:t>
            </a:r>
            <a:r>
              <a:rPr lang="fr-CH" dirty="0" err="1"/>
              <a:t>growth</a:t>
            </a:r>
            <a:r>
              <a:rPr lang="fr-CH" dirty="0"/>
              <a:t> rate of the </a:t>
            </a:r>
            <a:r>
              <a:rPr lang="fr-CH" dirty="0" err="1"/>
              <a:t>electrodeposit</a:t>
            </a:r>
            <a:r>
              <a:rPr lang="fr-CH" dirty="0"/>
              <a:t> </a:t>
            </a:r>
            <a:r>
              <a:rPr lang="fr-CH" dirty="0" err="1"/>
              <a:t>may</a:t>
            </a:r>
            <a:r>
              <a:rPr lang="fr-CH" dirty="0"/>
              <a:t> </a:t>
            </a:r>
            <a:r>
              <a:rPr lang="fr-CH" dirty="0" err="1"/>
              <a:t>vary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the position x</a:t>
            </a:r>
            <a:r>
              <a:rPr lang="fr-CH" baseline="-25000" dirty="0"/>
              <a:t>c</a:t>
            </a:r>
            <a:endParaRPr lang="fr-CH" dirty="0"/>
          </a:p>
          <a:p>
            <a:pPr algn="ctr"/>
            <a:r>
              <a:rPr lang="fr-CH" dirty="0"/>
              <a:t>The </a:t>
            </a:r>
            <a:r>
              <a:rPr lang="fr-CH" dirty="0" err="1"/>
              <a:t>deposit</a:t>
            </a:r>
            <a:r>
              <a:rPr lang="fr-CH" dirty="0"/>
              <a:t> </a:t>
            </a:r>
            <a:r>
              <a:rPr lang="fr-CH" dirty="0" err="1"/>
              <a:t>morphology</a:t>
            </a:r>
            <a:r>
              <a:rPr lang="fr-CH" dirty="0"/>
              <a:t> and </a:t>
            </a:r>
            <a:r>
              <a:rPr lang="fr-CH" dirty="0" err="1"/>
              <a:t>microstrucure</a:t>
            </a:r>
            <a:r>
              <a:rPr lang="fr-CH" dirty="0"/>
              <a:t> </a:t>
            </a:r>
            <a:r>
              <a:rPr lang="fr-CH" dirty="0" err="1"/>
              <a:t>may</a:t>
            </a:r>
            <a:r>
              <a:rPr lang="fr-CH" dirty="0"/>
              <a:t> </a:t>
            </a:r>
            <a:r>
              <a:rPr lang="fr-CH" dirty="0" err="1"/>
              <a:t>vary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the position x</a:t>
            </a:r>
            <a:r>
              <a:rPr lang="fr-CH" baseline="-25000" dirty="0"/>
              <a:t>c</a:t>
            </a:r>
            <a:endParaRPr lang="fr-CH" dirty="0"/>
          </a:p>
          <a:p>
            <a:endParaRPr lang="fr-CH" dirty="0"/>
          </a:p>
          <a:p>
            <a:pPr algn="ctr"/>
            <a:r>
              <a:rPr lang="fr-CH" dirty="0">
                <a:solidFill>
                  <a:srgbClr val="0000FF"/>
                </a:solidFill>
              </a:rPr>
              <a:t>Quick </a:t>
            </a:r>
            <a:r>
              <a:rPr lang="fr-CH" dirty="0" err="1">
                <a:solidFill>
                  <a:srgbClr val="0000FF"/>
                </a:solidFill>
              </a:rPr>
              <a:t>optimization</a:t>
            </a:r>
            <a:r>
              <a:rPr lang="fr-CH" dirty="0">
                <a:solidFill>
                  <a:srgbClr val="0000FF"/>
                </a:solidFill>
              </a:rPr>
              <a:t> of the </a:t>
            </a:r>
            <a:r>
              <a:rPr lang="fr-CH" dirty="0" err="1">
                <a:solidFill>
                  <a:srgbClr val="0000FF"/>
                </a:solidFill>
              </a:rPr>
              <a:t>current</a:t>
            </a:r>
            <a:r>
              <a:rPr lang="fr-CH" dirty="0">
                <a:solidFill>
                  <a:srgbClr val="0000FF"/>
                </a:solidFill>
              </a:rPr>
              <a:t> </a:t>
            </a:r>
            <a:r>
              <a:rPr lang="fr-CH" dirty="0" err="1">
                <a:solidFill>
                  <a:srgbClr val="0000FF"/>
                </a:solidFill>
              </a:rPr>
              <a:t>density</a:t>
            </a:r>
            <a:endParaRPr lang="fr-CH" dirty="0">
              <a:solidFill>
                <a:srgbClr val="0000FF"/>
              </a:solidFill>
            </a:endParaRPr>
          </a:p>
          <a:p>
            <a:pPr algn="ctr"/>
            <a:r>
              <a:rPr lang="fr-CH" dirty="0" err="1">
                <a:solidFill>
                  <a:srgbClr val="0000FF"/>
                </a:solidFill>
              </a:rPr>
              <a:t>Assessment</a:t>
            </a:r>
            <a:r>
              <a:rPr lang="fr-CH" dirty="0">
                <a:solidFill>
                  <a:srgbClr val="0000FF"/>
                </a:solidFill>
              </a:rPr>
              <a:t> of the </a:t>
            </a:r>
            <a:r>
              <a:rPr lang="fr-CH" dirty="0" err="1">
                <a:solidFill>
                  <a:srgbClr val="0000FF"/>
                </a:solidFill>
              </a:rPr>
              <a:t>macrothrowing</a:t>
            </a:r>
            <a:r>
              <a:rPr lang="fr-CH" dirty="0">
                <a:solidFill>
                  <a:srgbClr val="0000FF"/>
                </a:solidFill>
              </a:rPr>
              <a:t> power</a:t>
            </a:r>
          </a:p>
          <a:p>
            <a:pPr algn="ctr"/>
            <a:r>
              <a:rPr lang="fr-CH" dirty="0" err="1">
                <a:solidFill>
                  <a:srgbClr val="FF0000"/>
                </a:solidFill>
              </a:rPr>
              <a:t>Difficult</a:t>
            </a:r>
            <a:r>
              <a:rPr lang="fr-CH" dirty="0">
                <a:solidFill>
                  <a:srgbClr val="FF0000"/>
                </a:solidFill>
              </a:rPr>
              <a:t> to </a:t>
            </a:r>
            <a:r>
              <a:rPr lang="fr-CH" dirty="0" err="1">
                <a:solidFill>
                  <a:srgbClr val="FF0000"/>
                </a:solidFill>
              </a:rPr>
              <a:t>apply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ideal</a:t>
            </a:r>
            <a:r>
              <a:rPr lang="fr-CH" dirty="0">
                <a:solidFill>
                  <a:srgbClr val="FF0000"/>
                </a:solidFill>
              </a:rPr>
              <a:t> agitation: </a:t>
            </a:r>
            <a:r>
              <a:rPr lang="fr-CH" dirty="0" err="1">
                <a:solidFill>
                  <a:srgbClr val="FF0000"/>
                </a:solidFill>
              </a:rPr>
              <a:t>studies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normally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performed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under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natural</a:t>
            </a:r>
            <a:r>
              <a:rPr lang="fr-CH" dirty="0">
                <a:solidFill>
                  <a:srgbClr val="FF0000"/>
                </a:solidFill>
              </a:rPr>
              <a:t> diffusion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91D0FB-3497-402D-95A8-F43FC1377580}"/>
              </a:ext>
            </a:extLst>
          </p:cNvPr>
          <p:cNvSpPr txBox="1"/>
          <p:nvPr/>
        </p:nvSpPr>
        <p:spPr>
          <a:xfrm>
            <a:off x="990600" y="44958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Cathode surface area = </a:t>
            </a:r>
            <a:r>
              <a:rPr lang="fr-CH" sz="1600"/>
              <a:t>66.3 cm</a:t>
            </a:r>
            <a:r>
              <a:rPr lang="fr-CH" sz="1600" baseline="3000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3167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27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1)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The Hull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cell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980BD1-02F7-4E27-B70E-F68B4E671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7" t="39630" r="19167" b="15925"/>
          <a:stretch/>
        </p:blipFill>
        <p:spPr>
          <a:xfrm>
            <a:off x="28719" y="1600200"/>
            <a:ext cx="6705600" cy="40233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2C6634-404F-42AD-B646-F7CBB15295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33" t="23333" r="41667" b="24991"/>
          <a:stretch/>
        </p:blipFill>
        <p:spPr>
          <a:xfrm>
            <a:off x="5981700" y="1524000"/>
            <a:ext cx="2705100" cy="393155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6F5E51-99FF-4B91-9258-E077964DC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21" t="39630" r="19167" b="17608"/>
          <a:stretch/>
        </p:blipFill>
        <p:spPr>
          <a:xfrm>
            <a:off x="2638281" y="1623940"/>
            <a:ext cx="3381519" cy="3870960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98DD889-4527-42B2-B7D1-5651EF2B165E}"/>
              </a:ext>
            </a:extLst>
          </p:cNvPr>
          <p:cNvCxnSpPr>
            <a:cxnSpLocks/>
          </p:cNvCxnSpPr>
          <p:nvPr/>
        </p:nvCxnSpPr>
        <p:spPr>
          <a:xfrm>
            <a:off x="6324600" y="1676400"/>
            <a:ext cx="0" cy="377915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68629054-AD04-4793-B9BB-E2F111A7237C}"/>
              </a:ext>
            </a:extLst>
          </p:cNvPr>
          <p:cNvSpPr txBox="1"/>
          <p:nvPr/>
        </p:nvSpPr>
        <p:spPr>
          <a:xfrm>
            <a:off x="6019800" y="54949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>
                <a:solidFill>
                  <a:srgbClr val="0000FF"/>
                </a:solidFill>
              </a:rPr>
              <a:t>Increasing</a:t>
            </a:r>
            <a:r>
              <a:rPr lang="fr-CH" dirty="0">
                <a:solidFill>
                  <a:srgbClr val="0000FF"/>
                </a:solidFill>
              </a:rPr>
              <a:t> </a:t>
            </a:r>
            <a:r>
              <a:rPr lang="fr-CH">
                <a:solidFill>
                  <a:srgbClr val="0000FF"/>
                </a:solidFill>
              </a:rPr>
              <a:t>[Cu</a:t>
            </a:r>
            <a:r>
              <a:rPr lang="fr-CH" baseline="30000">
                <a:solidFill>
                  <a:srgbClr val="0000FF"/>
                </a:solidFill>
              </a:rPr>
              <a:t>2+</a:t>
            </a:r>
            <a:r>
              <a:rPr lang="fr-CH">
                <a:solidFill>
                  <a:srgbClr val="0000FF"/>
                </a:solidFill>
              </a:rPr>
              <a:t>]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4DEFA16-3793-4264-8392-ECA74F76B4D9}"/>
              </a:ext>
            </a:extLst>
          </p:cNvPr>
          <p:cNvSpPr txBox="1"/>
          <p:nvPr/>
        </p:nvSpPr>
        <p:spPr>
          <a:xfrm>
            <a:off x="3124200" y="547690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>
                <a:solidFill>
                  <a:srgbClr val="0000FF"/>
                </a:solidFill>
              </a:rPr>
              <a:t>[Ni</a:t>
            </a:r>
            <a:r>
              <a:rPr lang="fr-CH" baseline="30000">
                <a:solidFill>
                  <a:srgbClr val="0000FF"/>
                </a:solidFill>
              </a:rPr>
              <a:t>2+</a:t>
            </a:r>
            <a:r>
              <a:rPr lang="fr-CH">
                <a:solidFill>
                  <a:srgbClr val="0000FF"/>
                </a:solidFill>
              </a:rPr>
              <a:t>] </a:t>
            </a:r>
            <a:r>
              <a:rPr lang="fr-CH" dirty="0">
                <a:solidFill>
                  <a:srgbClr val="0000FF"/>
                </a:solidFill>
              </a:rPr>
              <a:t>in </a:t>
            </a:r>
            <a:r>
              <a:rPr lang="fr-CH" dirty="0" err="1">
                <a:solidFill>
                  <a:srgbClr val="0000FF"/>
                </a:solidFill>
              </a:rPr>
              <a:t>different</a:t>
            </a:r>
            <a:r>
              <a:rPr lang="fr-CH" dirty="0">
                <a:solidFill>
                  <a:srgbClr val="0000FF"/>
                </a:solidFill>
              </a:rPr>
              <a:t> </a:t>
            </a:r>
            <a:r>
              <a:rPr lang="fr-CH" dirty="0" err="1">
                <a:solidFill>
                  <a:srgbClr val="0000FF"/>
                </a:solidFill>
              </a:rPr>
              <a:t>electrolytes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5B9894B3-F64A-4BE1-B3A3-208C4A3322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Quick ECD </a:t>
            </a:r>
            <a:r>
              <a:rPr lang="fr-CH" spc="-5" dirty="0" err="1"/>
              <a:t>optimizations</a:t>
            </a:r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817510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28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rotating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cylinder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Hull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cell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5B9894B3-F64A-4BE1-B3A3-208C4A3322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III) Quick ECD </a:t>
            </a:r>
            <a:r>
              <a:rPr lang="fr-CH" spc="-5" dirty="0" err="1"/>
              <a:t>optimizations</a:t>
            </a:r>
            <a:endParaRPr spc="-5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A2E23A-905D-4658-A99A-8E4BD5C87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23574"/>
            <a:ext cx="3657600" cy="4702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D24EBE-B1EC-408D-9E7A-8F5892AA9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57" y="2133602"/>
            <a:ext cx="4950616" cy="426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06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29</a:t>
            </a:fld>
            <a:endParaRPr lang="en-US" sz="1400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3) The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Haring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-Blum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cell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502F2-6E76-44C8-A95A-88380818D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9" b="8136"/>
          <a:stretch/>
        </p:blipFill>
        <p:spPr>
          <a:xfrm>
            <a:off x="1409700" y="1600200"/>
            <a:ext cx="6324600" cy="3505200"/>
          </a:xfrm>
          <a:prstGeom prst="rect">
            <a:avLst/>
          </a:prstGeom>
        </p:spPr>
      </p:pic>
      <p:sp>
        <p:nvSpPr>
          <p:cNvPr id="18" name="object 11">
            <a:extLst>
              <a:ext uri="{FF2B5EF4-FFF2-40B4-BE49-F238E27FC236}">
                <a16:creationId xmlns:a16="http://schemas.microsoft.com/office/drawing/2014/main" id="{0DF5D0A6-BEDD-4E29-8C6A-00B6152BD209}"/>
              </a:ext>
            </a:extLst>
          </p:cNvPr>
          <p:cNvSpPr txBox="1">
            <a:spLocks/>
          </p:cNvSpPr>
          <p:nvPr/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/>
              <a:t>III) Quick ECD optimizations</a:t>
            </a:r>
            <a:endParaRPr lang="fr-CH" spc="-5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8D42BF-2B45-409F-B082-23031DC2AFCD}"/>
              </a:ext>
            </a:extLst>
          </p:cNvPr>
          <p:cNvSpPr txBox="1"/>
          <p:nvPr/>
        </p:nvSpPr>
        <p:spPr>
          <a:xfrm>
            <a:off x="838200" y="5334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Used</a:t>
            </a:r>
            <a:r>
              <a:rPr lang="fr-FR" sz="2400" dirty="0"/>
              <a:t> to </a:t>
            </a:r>
            <a:r>
              <a:rPr lang="fr-FR" sz="2400" dirty="0" err="1"/>
              <a:t>evaluate</a:t>
            </a:r>
            <a:r>
              <a:rPr lang="fr-FR" sz="2400" dirty="0"/>
              <a:t> of the </a:t>
            </a:r>
            <a:r>
              <a:rPr lang="fr-FR" sz="2400" dirty="0" err="1"/>
              <a:t>macrothrowing</a:t>
            </a:r>
            <a:r>
              <a:rPr lang="fr-FR" sz="2400" dirty="0"/>
              <a:t> power: </a:t>
            </a:r>
          </a:p>
          <a:p>
            <a:pPr algn="ctr"/>
            <a:r>
              <a:rPr lang="fr-FR" sz="2400" dirty="0" err="1"/>
              <a:t>Optimization</a:t>
            </a:r>
            <a:r>
              <a:rPr lang="fr-FR" sz="2400" dirty="0"/>
              <a:t> of </a:t>
            </a:r>
            <a:r>
              <a:rPr lang="fr-FR" sz="2400" dirty="0" err="1"/>
              <a:t>levellers</a:t>
            </a:r>
            <a:r>
              <a:rPr lang="fr-FR" sz="2400" dirty="0"/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8125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I) </a:t>
            </a:r>
            <a:r>
              <a:rPr lang="fr-CH" spc="-5" dirty="0" err="1"/>
              <a:t>Alloys</a:t>
            </a:r>
            <a:r>
              <a:rPr lang="fr-CH" spc="-5" dirty="0"/>
              <a:t> and </a:t>
            </a:r>
            <a:r>
              <a:rPr lang="fr-CH" spc="-5" dirty="0" err="1"/>
              <a:t>solid</a:t>
            </a:r>
            <a:r>
              <a:rPr lang="fr-CH" spc="-5" dirty="0"/>
              <a:t> solutions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</a:t>
            </a:fld>
            <a:endParaRPr lang="en-US" sz="1400"/>
          </a:p>
        </p:txBody>
      </p:sp>
      <p:pic>
        <p:nvPicPr>
          <p:cNvPr id="2052" name="Picture 4" descr="Cu-Ag Phase Diagram. The eutectic composition is 28.1 wt% Cu-71.9 wt%... |  Download Scientific Diagram">
            <a:extLst>
              <a:ext uri="{FF2B5EF4-FFF2-40B4-BE49-F238E27FC236}">
                <a16:creationId xmlns:a16="http://schemas.microsoft.com/office/drawing/2014/main" id="{9979A32B-3B61-4AD5-8697-CBFCAC61F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01328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-In-Te phase diagram - ScienceDirect">
            <a:extLst>
              <a:ext uri="{FF2B5EF4-FFF2-40B4-BE49-F238E27FC236}">
                <a16:creationId xmlns:a16="http://schemas.microsoft.com/office/drawing/2014/main" id="{96B77CB1-BE6A-4F23-A35F-2639B9947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732" y="1066800"/>
            <a:ext cx="4280778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EDB2A5-094E-4D23-BF3C-A2F2F21145EF}"/>
              </a:ext>
            </a:extLst>
          </p:cNvPr>
          <p:cNvSpPr txBox="1"/>
          <p:nvPr/>
        </p:nvSpPr>
        <p:spPr>
          <a:xfrm>
            <a:off x="7449220" y="2819399"/>
            <a:ext cx="1143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/>
              <a:t>SS-type</a:t>
            </a:r>
          </a:p>
          <a:p>
            <a:r>
              <a:rPr lang="fr-CH" sz="1400"/>
              <a:t>Bi</a:t>
            </a:r>
            <a:r>
              <a:rPr lang="fr-CH" sz="1400" baseline="-25000"/>
              <a:t>2-x</a:t>
            </a:r>
            <a:r>
              <a:rPr lang="fr-CH" sz="1400"/>
              <a:t>Te</a:t>
            </a:r>
            <a:r>
              <a:rPr lang="fr-CH" sz="1400" baseline="-25000"/>
              <a:t>3</a:t>
            </a:r>
            <a:r>
              <a:rPr lang="fr-CH" sz="1400" baseline="-25000" dirty="0"/>
              <a:t>+x</a:t>
            </a:r>
            <a:endParaRPr lang="en-US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D8A5D97-5713-4C71-9591-F0500CEC7279}"/>
              </a:ext>
            </a:extLst>
          </p:cNvPr>
          <p:cNvSpPr txBox="1"/>
          <p:nvPr/>
        </p:nvSpPr>
        <p:spPr>
          <a:xfrm>
            <a:off x="304800" y="4105632"/>
            <a:ext cx="86868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9085" marR="770890" indent="-287020">
              <a:lnSpc>
                <a:spcPct val="100000"/>
              </a:lnSpc>
              <a:spcBef>
                <a:spcPts val="95"/>
              </a:spcBef>
              <a:buFont typeface="Segoe UI"/>
              <a:buChar char="-"/>
              <a:tabLst>
                <a:tab pos="299085" algn="l"/>
                <a:tab pos="299720" algn="l"/>
              </a:tabLst>
            </a:pPr>
            <a:r>
              <a:rPr lang="en-US" sz="2000" spc="-5" dirty="0">
                <a:latin typeface="Segoe UI"/>
                <a:cs typeface="Segoe UI"/>
              </a:rPr>
              <a:t>Phase diagram for metallurgy only useful for predicting the phase-type</a:t>
            </a:r>
            <a:endParaRPr lang="en-US" sz="20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Segoe UI"/>
              <a:buChar char="-"/>
            </a:pPr>
            <a:endParaRPr lang="en-US" dirty="0">
              <a:latin typeface="Segoe UI"/>
              <a:cs typeface="Segoe UI"/>
            </a:endParaRPr>
          </a:p>
          <a:p>
            <a:pPr marL="299085" marR="2984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lang="en-US" sz="2000" spc="-10" dirty="0">
                <a:latin typeface="Segoe UI"/>
                <a:cs typeface="Segoe UI"/>
              </a:rPr>
              <a:t>Localized </a:t>
            </a:r>
            <a:r>
              <a:rPr lang="en-US" sz="2000" spc="-10" dirty="0" err="1">
                <a:latin typeface="Segoe UI"/>
                <a:cs typeface="Segoe UI"/>
              </a:rPr>
              <a:t>electrocrystallization</a:t>
            </a:r>
            <a:r>
              <a:rPr lang="en-US" sz="2000" spc="-10" dirty="0">
                <a:latin typeface="Segoe UI"/>
                <a:cs typeface="Segoe UI"/>
              </a:rPr>
              <a:t> enables single phases with wider composition range</a:t>
            </a:r>
            <a:endParaRPr lang="en-US" sz="20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Segoe UI"/>
              <a:buChar char="-"/>
            </a:pPr>
            <a:endParaRPr lang="en-US" sz="1600" dirty="0">
              <a:latin typeface="Segoe UI"/>
              <a:cs typeface="Segoe UI"/>
            </a:endParaRPr>
          </a:p>
          <a:p>
            <a:pPr marL="299085" marR="5080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lang="en-US" sz="2000" spc="-10" dirty="0">
                <a:latin typeface="Segoe UI"/>
                <a:cs typeface="Segoe UI"/>
              </a:rPr>
              <a:t>Highly dispersed supersaturated solid solutions can be electroplated</a:t>
            </a:r>
          </a:p>
          <a:p>
            <a:pPr marL="12065" marR="5080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lang="en-US" sz="2000" spc="-10" dirty="0">
                <a:latin typeface="Segoe UI"/>
                <a:cs typeface="Segoe UI"/>
              </a:rPr>
              <a:t>	Metastable: decompose upon annealing</a:t>
            </a:r>
            <a:endParaRPr lang="en-US" sz="20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75309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30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7) The Hull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cell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9154E9-AD03-4B41-9280-DC661545B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27407" r="51667" b="41482"/>
          <a:stretch/>
        </p:blipFill>
        <p:spPr>
          <a:xfrm>
            <a:off x="0" y="1555838"/>
            <a:ext cx="4800600" cy="30549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C399529-A59D-4006-BAEF-D7C1D1213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7" t="64782" r="57500" b="19258"/>
          <a:stretch/>
        </p:blipFill>
        <p:spPr>
          <a:xfrm>
            <a:off x="4953000" y="2186785"/>
            <a:ext cx="3810000" cy="16416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A05293-EC0D-46FE-BE4A-6B47AC7A9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4" t="65041" r="59583" b="29033"/>
          <a:stretch/>
        </p:blipFill>
        <p:spPr>
          <a:xfrm>
            <a:off x="5257798" y="1993297"/>
            <a:ext cx="3200400" cy="8001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F3DCC7A-089A-4ABA-AA2C-222E5DC651E5}"/>
              </a:ext>
            </a:extLst>
          </p:cNvPr>
          <p:cNvSpPr txBox="1"/>
          <p:nvPr/>
        </p:nvSpPr>
        <p:spPr>
          <a:xfrm>
            <a:off x="304800" y="4875074"/>
            <a:ext cx="88392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Cu and Ni are </a:t>
            </a:r>
            <a:r>
              <a:rPr lang="fr-CH" dirty="0" err="1"/>
              <a:t>codeposited</a:t>
            </a:r>
            <a:r>
              <a:rPr lang="fr-CH" dirty="0"/>
              <a:t> at pH 9 in a Hull </a:t>
            </a:r>
            <a:r>
              <a:rPr lang="fr-CH" dirty="0" err="1"/>
              <a:t>cell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a total </a:t>
            </a:r>
            <a:r>
              <a:rPr lang="fr-CH" dirty="0" err="1"/>
              <a:t>current</a:t>
            </a:r>
            <a:r>
              <a:rPr lang="fr-CH" dirty="0"/>
              <a:t> </a:t>
            </a:r>
            <a:r>
              <a:rPr lang="fr-CH"/>
              <a:t>of 1 </a:t>
            </a:r>
            <a:r>
              <a:rPr lang="fr-CH" dirty="0"/>
              <a:t>A</a:t>
            </a:r>
          </a:p>
          <a:p>
            <a:r>
              <a:rPr lang="fr-CH" sz="1400" dirty="0"/>
              <a:t>E</a:t>
            </a:r>
            <a:r>
              <a:rPr lang="fr-CH" sz="1400" baseline="30000" dirty="0"/>
              <a:t>0</a:t>
            </a:r>
            <a:r>
              <a:rPr lang="fr-CH" sz="1400"/>
              <a:t>(Cu</a:t>
            </a:r>
            <a:r>
              <a:rPr lang="fr-CH" sz="1400" baseline="30000"/>
              <a:t>2+</a:t>
            </a:r>
            <a:r>
              <a:rPr lang="fr-CH" sz="1400"/>
              <a:t>/</a:t>
            </a:r>
            <a:r>
              <a:rPr lang="fr-CH" sz="1400" dirty="0"/>
              <a:t>Cu) </a:t>
            </a:r>
            <a:r>
              <a:rPr lang="fr-CH" sz="1400"/>
              <a:t>= 0.16 </a:t>
            </a:r>
            <a:r>
              <a:rPr lang="fr-CH" sz="1400" dirty="0"/>
              <a:t>V vs NHE, 	</a:t>
            </a:r>
            <a:r>
              <a:rPr lang="fr-CH" sz="1400"/>
              <a:t>[Cu</a:t>
            </a:r>
            <a:r>
              <a:rPr lang="fr-CH" sz="1400" baseline="30000"/>
              <a:t>2+</a:t>
            </a:r>
            <a:r>
              <a:rPr lang="fr-CH" sz="1400"/>
              <a:t>] </a:t>
            </a:r>
            <a:r>
              <a:rPr lang="fr-CH" sz="1400" dirty="0"/>
              <a:t>= 0.05 M, 	</a:t>
            </a:r>
            <a:r>
              <a:rPr lang="fr-CH" sz="1400" dirty="0" err="1"/>
              <a:t>j</a:t>
            </a:r>
            <a:r>
              <a:rPr lang="fr-CH" sz="1400" baseline="-25000" dirty="0" err="1"/>
              <a:t>lim</a:t>
            </a:r>
            <a:r>
              <a:rPr lang="fr-CH" sz="1400" dirty="0"/>
              <a:t> </a:t>
            </a:r>
            <a:r>
              <a:rPr lang="fr-CH" sz="1400"/>
              <a:t>= 275 </a:t>
            </a:r>
            <a:r>
              <a:rPr lang="fr-CH" sz="1400" dirty="0" err="1"/>
              <a:t>mA</a:t>
            </a:r>
            <a:r>
              <a:rPr lang="fr-CH" sz="1400" err="1"/>
              <a:t>.</a:t>
            </a:r>
            <a:r>
              <a:rPr lang="fr-CH" sz="1400"/>
              <a:t>dm</a:t>
            </a:r>
            <a:r>
              <a:rPr lang="fr-CH" sz="1400" baseline="30000"/>
              <a:t>-2</a:t>
            </a:r>
            <a:endParaRPr lang="en-US" sz="1400" dirty="0"/>
          </a:p>
          <a:p>
            <a:r>
              <a:rPr lang="fr-CH" sz="1400" dirty="0"/>
              <a:t>E</a:t>
            </a:r>
            <a:r>
              <a:rPr lang="fr-CH" sz="1400" baseline="30000" dirty="0"/>
              <a:t>0</a:t>
            </a:r>
            <a:r>
              <a:rPr lang="fr-CH" sz="1400"/>
              <a:t>(Ni</a:t>
            </a:r>
            <a:r>
              <a:rPr lang="fr-CH" sz="1400" baseline="30000"/>
              <a:t>2+</a:t>
            </a:r>
            <a:r>
              <a:rPr lang="fr-CH" sz="1400"/>
              <a:t>/</a:t>
            </a:r>
            <a:r>
              <a:rPr lang="fr-CH" sz="1400" dirty="0"/>
              <a:t>Ni) = </a:t>
            </a:r>
            <a:r>
              <a:rPr lang="fr-CH" sz="1400"/>
              <a:t>-0.23 </a:t>
            </a:r>
            <a:r>
              <a:rPr lang="fr-CH" sz="1400" dirty="0"/>
              <a:t>V vs NHE, 	</a:t>
            </a:r>
            <a:r>
              <a:rPr lang="fr-CH" sz="1400"/>
              <a:t>[Ni</a:t>
            </a:r>
            <a:r>
              <a:rPr lang="fr-CH" sz="1400" baseline="30000"/>
              <a:t>2+</a:t>
            </a:r>
            <a:r>
              <a:rPr lang="fr-CH" sz="1400"/>
              <a:t>] = 0.2 </a:t>
            </a:r>
            <a:r>
              <a:rPr lang="fr-CH" sz="1400" dirty="0"/>
              <a:t>M, 	</a:t>
            </a:r>
            <a:r>
              <a:rPr lang="fr-CH" sz="1400" dirty="0" err="1"/>
              <a:t>j</a:t>
            </a:r>
            <a:r>
              <a:rPr lang="fr-CH" sz="1400" baseline="-25000" dirty="0" err="1"/>
              <a:t>lim</a:t>
            </a:r>
            <a:r>
              <a:rPr lang="fr-CH" sz="1400" dirty="0"/>
              <a:t> = 555 </a:t>
            </a:r>
            <a:r>
              <a:rPr lang="fr-CH" sz="1400" dirty="0" err="1"/>
              <a:t>mA</a:t>
            </a:r>
            <a:r>
              <a:rPr lang="fr-CH" sz="1400" err="1"/>
              <a:t>.</a:t>
            </a:r>
            <a:r>
              <a:rPr lang="fr-CH" sz="1400"/>
              <a:t>dm</a:t>
            </a:r>
            <a:r>
              <a:rPr lang="fr-CH" sz="1400" baseline="30000"/>
              <a:t>-2</a:t>
            </a:r>
            <a:endParaRPr lang="fr-CH" sz="1400" dirty="0"/>
          </a:p>
          <a:p>
            <a:endParaRPr lang="en-US" dirty="0"/>
          </a:p>
          <a:p>
            <a:r>
              <a:rPr lang="en-US" sz="2000" dirty="0"/>
              <a:t>Can you estimate the composition profile along x</a:t>
            </a:r>
            <a:r>
              <a:rPr lang="en-US" sz="2000" baseline="-25000" dirty="0"/>
              <a:t>c</a:t>
            </a:r>
            <a:r>
              <a:rPr lang="en-US" sz="2000" dirty="0"/>
              <a:t>?</a:t>
            </a:r>
          </a:p>
          <a:p>
            <a:r>
              <a:rPr lang="en-US" sz="2000" dirty="0"/>
              <a:t>Can you predict the current efficiency? </a:t>
            </a:r>
          </a:p>
          <a:p>
            <a:r>
              <a:rPr lang="en-US" sz="1600" dirty="0"/>
              <a:t>We consider that only HER occurs as a side reaction and that </a:t>
            </a:r>
            <a:r>
              <a:rPr lang="en-US" sz="1600" dirty="0" err="1"/>
              <a:t>j</a:t>
            </a:r>
            <a:r>
              <a:rPr lang="en-US" sz="1600" baseline="-25000" dirty="0" err="1"/>
              <a:t>HER</a:t>
            </a:r>
            <a:r>
              <a:rPr lang="en-US" sz="1600" baseline="-25000" dirty="0"/>
              <a:t> </a:t>
            </a:r>
            <a:r>
              <a:rPr lang="en-US" sz="1600" dirty="0"/>
              <a:t>= </a:t>
            </a:r>
            <a:r>
              <a:rPr lang="en-US" sz="1600" dirty="0" err="1"/>
              <a:t>j</a:t>
            </a:r>
            <a:r>
              <a:rPr lang="en-US" sz="1600" baseline="-25000" dirty="0" err="1"/>
              <a:t>tot</a:t>
            </a:r>
            <a:r>
              <a:rPr lang="en-US" sz="1600" baseline="-25000" dirty="0"/>
              <a:t> </a:t>
            </a:r>
            <a:r>
              <a:rPr lang="en-US" sz="1600" dirty="0"/>
              <a:t>- </a:t>
            </a:r>
            <a:r>
              <a:rPr lang="en-US" sz="1600" dirty="0" err="1"/>
              <a:t>j</a:t>
            </a:r>
            <a:r>
              <a:rPr lang="en-US" sz="1600" baseline="-25000" dirty="0" err="1"/>
              <a:t>lim,Cu</a:t>
            </a:r>
            <a:r>
              <a:rPr lang="en-US" sz="1600" baseline="-25000" dirty="0"/>
              <a:t> </a:t>
            </a:r>
            <a:r>
              <a:rPr lang="en-US" sz="1600" dirty="0"/>
              <a:t>- </a:t>
            </a:r>
            <a:r>
              <a:rPr lang="en-US" sz="1600" dirty="0" err="1"/>
              <a:t>j</a:t>
            </a:r>
            <a:r>
              <a:rPr lang="en-US" sz="1600" baseline="-25000" dirty="0" err="1"/>
              <a:t>lim,Ni</a:t>
            </a:r>
            <a:r>
              <a:rPr lang="en-US" sz="1600" dirty="0"/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1578CE2-1107-48FE-910C-70292772197C}"/>
              </a:ext>
            </a:extLst>
          </p:cNvPr>
          <p:cNvSpPr txBox="1"/>
          <p:nvPr/>
        </p:nvSpPr>
        <p:spPr>
          <a:xfrm>
            <a:off x="990600" y="44958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Cathode surface area = </a:t>
            </a:r>
            <a:r>
              <a:rPr lang="fr-CH" sz="1600"/>
              <a:t>66.3 cm</a:t>
            </a:r>
            <a:r>
              <a:rPr lang="fr-CH" sz="1600" baseline="3000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4124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31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7) The Hull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cell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0EA91F5-9072-4CD1-B462-8DEF3C0E0A43}"/>
              </a:ext>
            </a:extLst>
          </p:cNvPr>
          <p:cNvSpPr txBox="1"/>
          <p:nvPr/>
        </p:nvSpPr>
        <p:spPr>
          <a:xfrm flipH="1">
            <a:off x="304797" y="1602662"/>
            <a:ext cx="79248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Let us </a:t>
            </a:r>
            <a:r>
              <a:rPr lang="fr-CH" dirty="0" err="1"/>
              <a:t>define</a:t>
            </a:r>
            <a:r>
              <a:rPr lang="fr-CH" dirty="0"/>
              <a:t> </a:t>
            </a:r>
            <a:r>
              <a:rPr lang="fr-CH" dirty="0" err="1"/>
              <a:t>limit</a:t>
            </a:r>
            <a:r>
              <a:rPr lang="fr-CH" dirty="0"/>
              <a:t> conditions:</a:t>
            </a:r>
          </a:p>
          <a:p>
            <a:pPr lvl="1"/>
            <a:r>
              <a:rPr lang="fr-CH"/>
              <a:t>1)</a:t>
            </a:r>
            <a:r>
              <a:rPr lang="fr-CH" dirty="0"/>
              <a:t>	There </a:t>
            </a:r>
            <a:r>
              <a:rPr lang="fr-CH" dirty="0" err="1"/>
              <a:t>exist</a:t>
            </a:r>
            <a:r>
              <a:rPr lang="fr-CH" dirty="0"/>
              <a:t> a value x</a:t>
            </a:r>
            <a:r>
              <a:rPr lang="fr-CH" baseline="-25000" dirty="0"/>
              <a:t>c</a:t>
            </a:r>
            <a:r>
              <a:rPr lang="fr-CH" dirty="0"/>
              <a:t> </a:t>
            </a:r>
            <a:r>
              <a:rPr lang="fr-CH" dirty="0" err="1"/>
              <a:t>above</a:t>
            </a:r>
            <a:r>
              <a:rPr lang="fr-CH" dirty="0"/>
              <a:t> </a:t>
            </a:r>
            <a:r>
              <a:rPr lang="fr-CH" err="1"/>
              <a:t>which</a:t>
            </a:r>
            <a:r>
              <a:rPr lang="fr-CH"/>
              <a:t> 5.1 – 5.24 </a:t>
            </a:r>
            <a:r>
              <a:rPr lang="fr-CH" dirty="0"/>
              <a:t>log x</a:t>
            </a:r>
            <a:r>
              <a:rPr lang="fr-CH" baseline="-25000" dirty="0"/>
              <a:t>c</a:t>
            </a:r>
            <a:r>
              <a:rPr lang="fr-CH" dirty="0"/>
              <a:t> ≤ 0 </a:t>
            </a:r>
          </a:p>
          <a:p>
            <a:pPr lvl="2"/>
            <a:r>
              <a:rPr lang="fr-CH" dirty="0"/>
              <a:t>	</a:t>
            </a:r>
            <a:r>
              <a:rPr lang="fr-CH"/>
              <a:t>x</a:t>
            </a:r>
            <a:r>
              <a:rPr lang="fr-CH" baseline="-25000"/>
              <a:t>c</a:t>
            </a:r>
            <a:r>
              <a:rPr lang="fr-CH" baseline="30000"/>
              <a:t>(1)</a:t>
            </a:r>
            <a:r>
              <a:rPr lang="fr-CH"/>
              <a:t> = 10</a:t>
            </a:r>
            <a:r>
              <a:rPr lang="fr-CH" baseline="30000"/>
              <a:t>(5.1/5.24</a:t>
            </a:r>
            <a:r>
              <a:rPr lang="fr-CH" baseline="30000" dirty="0"/>
              <a:t>)</a:t>
            </a:r>
            <a:r>
              <a:rPr lang="fr-CH" dirty="0"/>
              <a:t> = 9.403 cm</a:t>
            </a:r>
          </a:p>
          <a:p>
            <a:pPr lvl="2"/>
            <a:endParaRPr lang="fr-CH" dirty="0"/>
          </a:p>
          <a:p>
            <a:pPr lvl="1"/>
            <a:r>
              <a:rPr lang="fr-CH" sz="1800"/>
              <a:t>2)</a:t>
            </a:r>
            <a:r>
              <a:rPr lang="fr-CH" sz="1800" dirty="0"/>
              <a:t>	E</a:t>
            </a:r>
            <a:r>
              <a:rPr lang="fr-CH" sz="1800" baseline="30000" dirty="0"/>
              <a:t>0</a:t>
            </a:r>
            <a:r>
              <a:rPr lang="fr-CH" sz="1800"/>
              <a:t>(Cu</a:t>
            </a:r>
            <a:r>
              <a:rPr lang="fr-CH" sz="1800" baseline="30000"/>
              <a:t>2+</a:t>
            </a:r>
            <a:r>
              <a:rPr lang="fr-CH" sz="1800"/>
              <a:t>/</a:t>
            </a:r>
            <a:r>
              <a:rPr lang="fr-CH" sz="1800" dirty="0"/>
              <a:t>Cu) &gt;&gt; E</a:t>
            </a:r>
            <a:r>
              <a:rPr lang="fr-CH" sz="1800" baseline="30000" dirty="0"/>
              <a:t>0</a:t>
            </a:r>
            <a:r>
              <a:rPr lang="fr-CH" sz="1800"/>
              <a:t>(Ni</a:t>
            </a:r>
            <a:r>
              <a:rPr lang="fr-CH" sz="1800" baseline="30000"/>
              <a:t>2+</a:t>
            </a:r>
            <a:r>
              <a:rPr lang="fr-CH" sz="1800"/>
              <a:t>/</a:t>
            </a:r>
            <a:r>
              <a:rPr lang="fr-CH" sz="1800" dirty="0"/>
              <a:t>Ni): if I</a:t>
            </a:r>
            <a:r>
              <a:rPr lang="fr-CH" sz="1800" baseline="-25000" dirty="0"/>
              <a:t>C</a:t>
            </a:r>
            <a:r>
              <a:rPr lang="fr-CH" sz="1800" dirty="0"/>
              <a:t> ≤ </a:t>
            </a:r>
            <a:r>
              <a:rPr lang="fr-CH" sz="1800" dirty="0" err="1"/>
              <a:t>j</a:t>
            </a:r>
            <a:r>
              <a:rPr lang="fr-CH" sz="1800" baseline="-25000" dirty="0" err="1"/>
              <a:t>lim</a:t>
            </a:r>
            <a:r>
              <a:rPr lang="fr-CH" sz="1800" dirty="0"/>
              <a:t>(Cu) </a:t>
            </a:r>
            <a:r>
              <a:rPr lang="fr-CH" sz="1800" dirty="0" err="1"/>
              <a:t>then</a:t>
            </a:r>
            <a:r>
              <a:rPr lang="fr-CH" sz="1800" dirty="0"/>
              <a:t> </a:t>
            </a:r>
            <a:r>
              <a:rPr lang="fr-CH" sz="1800" dirty="0" err="1"/>
              <a:t>only</a:t>
            </a:r>
            <a:r>
              <a:rPr lang="fr-CH" sz="1800" dirty="0"/>
              <a:t> </a:t>
            </a:r>
            <a:r>
              <a:rPr lang="fr-CH" sz="1800" dirty="0" err="1"/>
              <a:t>copper</a:t>
            </a:r>
            <a:r>
              <a:rPr lang="fr-CH" sz="1800" dirty="0"/>
              <a:t> </a:t>
            </a:r>
            <a:r>
              <a:rPr lang="fr-CH" sz="1800" dirty="0" err="1"/>
              <a:t>is</a:t>
            </a:r>
            <a:r>
              <a:rPr lang="fr-CH" sz="1800" dirty="0"/>
              <a:t> </a:t>
            </a:r>
            <a:r>
              <a:rPr lang="fr-CH" sz="1800" dirty="0" err="1"/>
              <a:t>deposited</a:t>
            </a:r>
            <a:endParaRPr lang="fr-CH" sz="1800" dirty="0"/>
          </a:p>
          <a:p>
            <a:pPr lvl="1"/>
            <a:r>
              <a:rPr lang="fr-CH" dirty="0"/>
              <a:t>		 </a:t>
            </a:r>
            <a:r>
              <a:rPr lang="fr-CH"/>
              <a:t>x</a:t>
            </a:r>
            <a:r>
              <a:rPr lang="fr-CH" baseline="-25000"/>
              <a:t>c</a:t>
            </a:r>
            <a:r>
              <a:rPr lang="fr-CH" baseline="30000"/>
              <a:t>(2)</a:t>
            </a:r>
            <a:r>
              <a:rPr lang="fr-CH"/>
              <a:t> = 10</a:t>
            </a:r>
            <a:r>
              <a:rPr lang="fr-CH" baseline="30000"/>
              <a:t>((5.1-0.275)/5.24</a:t>
            </a:r>
            <a:r>
              <a:rPr lang="fr-CH" baseline="30000" dirty="0"/>
              <a:t>)</a:t>
            </a:r>
            <a:r>
              <a:rPr lang="fr-CH" dirty="0"/>
              <a:t> = 8.333 cm</a:t>
            </a:r>
          </a:p>
          <a:p>
            <a:pPr lvl="1"/>
            <a:r>
              <a:rPr lang="fr-CH" dirty="0"/>
              <a:t>		</a:t>
            </a:r>
            <a:endParaRPr lang="fr-CH" sz="1800" baseline="30000" dirty="0"/>
          </a:p>
          <a:p>
            <a:pPr lvl="1"/>
            <a:r>
              <a:rPr lang="fr-CH" dirty="0"/>
              <a:t>3) 	</a:t>
            </a:r>
            <a:r>
              <a:rPr lang="fr-CH" dirty="0" err="1"/>
              <a:t>E</a:t>
            </a:r>
            <a:r>
              <a:rPr lang="fr-CH" baseline="30000" dirty="0" err="1"/>
              <a:t>eq</a:t>
            </a:r>
            <a:r>
              <a:rPr lang="fr-CH" dirty="0"/>
              <a:t>(H</a:t>
            </a:r>
            <a:r>
              <a:rPr lang="fr-CH" baseline="30000"/>
              <a:t>+</a:t>
            </a:r>
            <a:r>
              <a:rPr lang="fr-CH"/>
              <a:t>/H</a:t>
            </a:r>
            <a:r>
              <a:rPr lang="fr-CH" baseline="-25000"/>
              <a:t>2</a:t>
            </a:r>
            <a:r>
              <a:rPr lang="fr-CH"/>
              <a:t>) </a:t>
            </a:r>
            <a:r>
              <a:rPr lang="fr-CH" dirty="0"/>
              <a:t>= E</a:t>
            </a:r>
            <a:r>
              <a:rPr lang="fr-CH" baseline="30000" dirty="0"/>
              <a:t>0</a:t>
            </a:r>
            <a:r>
              <a:rPr lang="fr-CH" dirty="0"/>
              <a:t>(H</a:t>
            </a:r>
            <a:r>
              <a:rPr lang="fr-CH" baseline="30000"/>
              <a:t>+</a:t>
            </a:r>
            <a:r>
              <a:rPr lang="fr-CH"/>
              <a:t>/H</a:t>
            </a:r>
            <a:r>
              <a:rPr lang="fr-CH" baseline="-25000"/>
              <a:t>2</a:t>
            </a:r>
            <a:r>
              <a:rPr lang="fr-CH"/>
              <a:t>) </a:t>
            </a:r>
            <a:r>
              <a:rPr lang="fr-CH" dirty="0"/>
              <a:t>– 0.059 pH </a:t>
            </a:r>
            <a:r>
              <a:rPr lang="fr-CH"/>
              <a:t>= 0.531 </a:t>
            </a:r>
            <a:r>
              <a:rPr lang="fr-CH" dirty="0"/>
              <a:t>V vs NHE &lt;&lt; E</a:t>
            </a:r>
            <a:r>
              <a:rPr lang="fr-CH" baseline="30000" dirty="0"/>
              <a:t>0</a:t>
            </a:r>
            <a:r>
              <a:rPr lang="fr-CH"/>
              <a:t>(Ni</a:t>
            </a:r>
            <a:r>
              <a:rPr lang="fr-CH" baseline="30000"/>
              <a:t>2+</a:t>
            </a:r>
            <a:r>
              <a:rPr lang="fr-CH"/>
              <a:t>/</a:t>
            </a:r>
            <a:r>
              <a:rPr lang="fr-CH" dirty="0"/>
              <a:t>Ni)</a:t>
            </a:r>
          </a:p>
          <a:p>
            <a:pPr lvl="1"/>
            <a:r>
              <a:rPr lang="fr-CH" dirty="0"/>
              <a:t>	HER </a:t>
            </a:r>
            <a:r>
              <a:rPr lang="fr-CH" dirty="0" err="1"/>
              <a:t>only</a:t>
            </a:r>
            <a:r>
              <a:rPr lang="fr-CH" dirty="0"/>
              <a:t> </a:t>
            </a:r>
            <a:r>
              <a:rPr lang="fr-CH" dirty="0" err="1"/>
              <a:t>occurs</a:t>
            </a:r>
            <a:r>
              <a:rPr lang="fr-CH" dirty="0"/>
              <a:t> </a:t>
            </a:r>
            <a:r>
              <a:rPr lang="fr-CH" dirty="0" err="1"/>
              <a:t>when</a:t>
            </a:r>
            <a:r>
              <a:rPr lang="fr-CH" dirty="0"/>
              <a:t> I</a:t>
            </a:r>
            <a:r>
              <a:rPr lang="fr-CH" baseline="-25000" dirty="0"/>
              <a:t>C</a:t>
            </a:r>
            <a:r>
              <a:rPr lang="fr-CH" dirty="0"/>
              <a:t> &gt; </a:t>
            </a:r>
            <a:r>
              <a:rPr lang="fr-CH" sz="1800" dirty="0" err="1"/>
              <a:t>j</a:t>
            </a:r>
            <a:r>
              <a:rPr lang="fr-CH" sz="1800" baseline="-25000" dirty="0" err="1"/>
              <a:t>lim</a:t>
            </a:r>
            <a:r>
              <a:rPr lang="fr-CH" sz="1800" baseline="30000" dirty="0"/>
              <a:t>(Cu)</a:t>
            </a:r>
            <a:r>
              <a:rPr lang="fr-CH" sz="1800" dirty="0"/>
              <a:t> + </a:t>
            </a:r>
            <a:r>
              <a:rPr lang="fr-CH" sz="1800" dirty="0" err="1"/>
              <a:t>j</a:t>
            </a:r>
            <a:r>
              <a:rPr lang="fr-CH" sz="1800" baseline="-25000" dirty="0" err="1"/>
              <a:t>lim</a:t>
            </a:r>
            <a:r>
              <a:rPr lang="fr-CH" sz="1800" baseline="30000" dirty="0"/>
              <a:t>(Ni)</a:t>
            </a:r>
          </a:p>
          <a:p>
            <a:pPr lvl="1"/>
            <a:r>
              <a:rPr lang="fr-CH" sz="1800" dirty="0"/>
              <a:t>		</a:t>
            </a:r>
            <a:r>
              <a:rPr lang="fr-CH" dirty="0"/>
              <a:t> x</a:t>
            </a:r>
            <a:r>
              <a:rPr lang="fr-CH" baseline="-25000" dirty="0"/>
              <a:t>c</a:t>
            </a:r>
            <a:r>
              <a:rPr lang="fr-CH" baseline="30000" dirty="0"/>
              <a:t>(3)</a:t>
            </a:r>
            <a:r>
              <a:rPr lang="fr-CH" dirty="0"/>
              <a:t> </a:t>
            </a:r>
            <a:r>
              <a:rPr lang="fr-CH"/>
              <a:t>= 10</a:t>
            </a:r>
            <a:r>
              <a:rPr lang="fr-CH" baseline="30000"/>
              <a:t>((5.1-0.275-0.555)/5.24</a:t>
            </a:r>
            <a:r>
              <a:rPr lang="fr-CH" baseline="30000" dirty="0"/>
              <a:t>)</a:t>
            </a:r>
            <a:r>
              <a:rPr lang="fr-CH" dirty="0"/>
              <a:t> = 6.530 cm</a:t>
            </a:r>
          </a:p>
          <a:p>
            <a:pPr lvl="1"/>
            <a:endParaRPr lang="fr-CH" sz="1800" dirty="0"/>
          </a:p>
          <a:p>
            <a:pPr lvl="1"/>
            <a:r>
              <a:rPr lang="fr-CH" dirty="0"/>
              <a:t>		</a:t>
            </a:r>
            <a:r>
              <a:rPr lang="fr-CH" sz="1800" dirty="0"/>
              <a:t> </a:t>
            </a:r>
            <a:endParaRPr lang="fr-CH" dirty="0"/>
          </a:p>
          <a:p>
            <a:pPr marL="1257300" lvl="2" indent="-342900">
              <a:buAutoNum type="arabicParenR"/>
            </a:pP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C6FFB1-6587-45B8-A0D2-AF5A56DF359D}"/>
              </a:ext>
            </a:extLst>
          </p:cNvPr>
          <p:cNvSpPr/>
          <p:nvPr/>
        </p:nvSpPr>
        <p:spPr>
          <a:xfrm>
            <a:off x="900000" y="5554126"/>
            <a:ext cx="7344000" cy="487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83699BB-9D70-4FF8-9707-04987C5BEA44}"/>
              </a:ext>
            </a:extLst>
          </p:cNvPr>
          <p:cNvSpPr txBox="1"/>
          <p:nvPr/>
        </p:nvSpPr>
        <p:spPr>
          <a:xfrm>
            <a:off x="123600" y="6135469"/>
            <a:ext cx="15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x</a:t>
            </a:r>
            <a:r>
              <a:rPr lang="fr-CH" baseline="-25000" dirty="0"/>
              <a:t>c</a:t>
            </a:r>
            <a:endParaRPr lang="fr-CH" baseline="30000" dirty="0"/>
          </a:p>
          <a:p>
            <a:pPr algn="ctr"/>
            <a:r>
              <a:rPr lang="fr-CH" baseline="30000"/>
              <a:t>10.2 </a:t>
            </a:r>
            <a:r>
              <a:rPr lang="fr-CH" baseline="30000" dirty="0"/>
              <a:t>cm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F942A1-AF59-4485-943D-3780C2EBF6FC}"/>
              </a:ext>
            </a:extLst>
          </p:cNvPr>
          <p:cNvSpPr/>
          <p:nvPr/>
        </p:nvSpPr>
        <p:spPr>
          <a:xfrm>
            <a:off x="2242800" y="5554126"/>
            <a:ext cx="1299600" cy="48720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9000"/>
                </a:schemeClr>
              </a:gs>
              <a:gs pos="78000">
                <a:schemeClr val="tx1">
                  <a:lumMod val="50000"/>
                  <a:lumOff val="50000"/>
                  <a:alpha val="64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7EB5E5-ACAC-470D-9351-97CD78927DC0}"/>
              </a:ext>
            </a:extLst>
          </p:cNvPr>
          <p:cNvSpPr/>
          <p:nvPr/>
        </p:nvSpPr>
        <p:spPr>
          <a:xfrm>
            <a:off x="900000" y="5554126"/>
            <a:ext cx="572400" cy="48720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A7B514D-53F8-4C33-A23D-EEEFF07B8EF1}"/>
              </a:ext>
            </a:extLst>
          </p:cNvPr>
          <p:cNvSpPr txBox="1"/>
          <p:nvPr/>
        </p:nvSpPr>
        <p:spPr>
          <a:xfrm>
            <a:off x="1288890" y="6135469"/>
            <a:ext cx="15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x</a:t>
            </a:r>
            <a:r>
              <a:rPr lang="fr-CH" baseline="-25000"/>
              <a:t>c</a:t>
            </a:r>
            <a:r>
              <a:rPr lang="fr-CH" baseline="30000"/>
              <a:t>(1)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7AA1F1-83A0-43E2-80A7-58FF2D56DB1D}"/>
              </a:ext>
            </a:extLst>
          </p:cNvPr>
          <p:cNvSpPr/>
          <p:nvPr/>
        </p:nvSpPr>
        <p:spPr>
          <a:xfrm>
            <a:off x="1472400" y="5554126"/>
            <a:ext cx="770400" cy="487205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943A9A1-B712-4ED6-BC4D-6E4AD37F4583}"/>
              </a:ext>
            </a:extLst>
          </p:cNvPr>
          <p:cNvSpPr txBox="1"/>
          <p:nvPr/>
        </p:nvSpPr>
        <p:spPr>
          <a:xfrm>
            <a:off x="2071800" y="6135469"/>
            <a:ext cx="15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x</a:t>
            </a:r>
            <a:r>
              <a:rPr lang="fr-CH" baseline="-25000"/>
              <a:t>c</a:t>
            </a:r>
            <a:r>
              <a:rPr lang="fr-CH" baseline="30000"/>
              <a:t>(2)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E61545-B9D0-400A-9AFD-B4341BA8BC0F}"/>
              </a:ext>
            </a:extLst>
          </p:cNvPr>
          <p:cNvSpPr/>
          <p:nvPr/>
        </p:nvSpPr>
        <p:spPr>
          <a:xfrm>
            <a:off x="3542400" y="5554126"/>
            <a:ext cx="4701600" cy="487205"/>
          </a:xfrm>
          <a:prstGeom prst="rect">
            <a:avLst/>
          </a:prstGeom>
          <a:gradFill>
            <a:gsLst>
              <a:gs pos="85000">
                <a:schemeClr val="tx1"/>
              </a:gs>
              <a:gs pos="0">
                <a:schemeClr val="tx1">
                  <a:lumMod val="50000"/>
                  <a:lumOff val="50000"/>
                  <a:alpha val="64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7D26890-36B9-4C1B-870A-197E3E6A8ABE}"/>
              </a:ext>
            </a:extLst>
          </p:cNvPr>
          <p:cNvSpPr txBox="1"/>
          <p:nvPr/>
        </p:nvSpPr>
        <p:spPr>
          <a:xfrm>
            <a:off x="3346975" y="6135469"/>
            <a:ext cx="15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x</a:t>
            </a:r>
            <a:r>
              <a:rPr lang="fr-CH" baseline="-25000" dirty="0"/>
              <a:t>c</a:t>
            </a:r>
            <a:r>
              <a:rPr lang="fr-CH" baseline="30000" dirty="0"/>
              <a:t>(3)</a:t>
            </a:r>
            <a:endParaRPr lang="en-US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5A1B4F9-ADD2-49A5-923B-7030ADFCBF66}"/>
              </a:ext>
            </a:extLst>
          </p:cNvPr>
          <p:cNvSpPr txBox="1"/>
          <p:nvPr/>
        </p:nvSpPr>
        <p:spPr>
          <a:xfrm>
            <a:off x="7474492" y="6135469"/>
            <a:ext cx="15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x</a:t>
            </a:r>
            <a:r>
              <a:rPr lang="fr-CH" baseline="-25000" dirty="0"/>
              <a:t>c</a:t>
            </a:r>
            <a:endParaRPr lang="fr-CH" baseline="30000" dirty="0"/>
          </a:p>
          <a:p>
            <a:pPr algn="ctr"/>
            <a:r>
              <a:rPr lang="fr-CH" baseline="30000" dirty="0"/>
              <a:t>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18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32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7) The Hull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cell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4AB188-FB77-46AF-AB0C-2C3512580C54}"/>
              </a:ext>
            </a:extLst>
          </p:cNvPr>
          <p:cNvSpPr/>
          <p:nvPr/>
        </p:nvSpPr>
        <p:spPr>
          <a:xfrm>
            <a:off x="900000" y="5554126"/>
            <a:ext cx="7344000" cy="487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DC1805-0D19-4944-9D06-7DA1D7D63BDB}"/>
              </a:ext>
            </a:extLst>
          </p:cNvPr>
          <p:cNvSpPr txBox="1"/>
          <p:nvPr/>
        </p:nvSpPr>
        <p:spPr>
          <a:xfrm>
            <a:off x="123600" y="6135469"/>
            <a:ext cx="15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x</a:t>
            </a:r>
            <a:r>
              <a:rPr lang="fr-CH" baseline="-25000" dirty="0"/>
              <a:t>c</a:t>
            </a:r>
            <a:endParaRPr lang="fr-CH" baseline="30000" dirty="0"/>
          </a:p>
          <a:p>
            <a:pPr algn="ctr"/>
            <a:r>
              <a:rPr lang="fr-CH" baseline="30000"/>
              <a:t>10.2 </a:t>
            </a:r>
            <a:r>
              <a:rPr lang="fr-CH" baseline="30000" dirty="0"/>
              <a:t>cm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C70BB1-8A8B-47B4-A56E-26C6C3782F32}"/>
              </a:ext>
            </a:extLst>
          </p:cNvPr>
          <p:cNvSpPr/>
          <p:nvPr/>
        </p:nvSpPr>
        <p:spPr>
          <a:xfrm>
            <a:off x="2242800" y="5554126"/>
            <a:ext cx="1299600" cy="48720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9000"/>
                </a:schemeClr>
              </a:gs>
              <a:gs pos="78000">
                <a:schemeClr val="tx1">
                  <a:lumMod val="50000"/>
                  <a:lumOff val="50000"/>
                  <a:alpha val="64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C545F9-E46A-4926-AB41-C33B544D1BD4}"/>
              </a:ext>
            </a:extLst>
          </p:cNvPr>
          <p:cNvSpPr/>
          <p:nvPr/>
        </p:nvSpPr>
        <p:spPr>
          <a:xfrm>
            <a:off x="900000" y="5554126"/>
            <a:ext cx="572400" cy="48720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51FFF8-AEEB-4B89-9BDF-0EF18C096D55}"/>
              </a:ext>
            </a:extLst>
          </p:cNvPr>
          <p:cNvSpPr txBox="1"/>
          <p:nvPr/>
        </p:nvSpPr>
        <p:spPr>
          <a:xfrm>
            <a:off x="1288890" y="6135469"/>
            <a:ext cx="15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x</a:t>
            </a:r>
            <a:r>
              <a:rPr lang="fr-CH" baseline="-25000"/>
              <a:t>c</a:t>
            </a:r>
            <a:r>
              <a:rPr lang="fr-CH" baseline="30000"/>
              <a:t>(1)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0886A6-CF1C-4607-8866-9EDD0122F5BD}"/>
              </a:ext>
            </a:extLst>
          </p:cNvPr>
          <p:cNvSpPr/>
          <p:nvPr/>
        </p:nvSpPr>
        <p:spPr>
          <a:xfrm>
            <a:off x="1472400" y="5554126"/>
            <a:ext cx="770400" cy="487205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4F9CF87-463B-4886-BF76-5F5A0ECE76F2}"/>
              </a:ext>
            </a:extLst>
          </p:cNvPr>
          <p:cNvSpPr txBox="1"/>
          <p:nvPr/>
        </p:nvSpPr>
        <p:spPr>
          <a:xfrm>
            <a:off x="2071800" y="6135469"/>
            <a:ext cx="15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x</a:t>
            </a:r>
            <a:r>
              <a:rPr lang="fr-CH" baseline="-25000"/>
              <a:t>c</a:t>
            </a:r>
            <a:r>
              <a:rPr lang="fr-CH" baseline="30000"/>
              <a:t>(2)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547480-3BAA-4ED4-BE80-DF4BC375C51D}"/>
              </a:ext>
            </a:extLst>
          </p:cNvPr>
          <p:cNvSpPr/>
          <p:nvPr/>
        </p:nvSpPr>
        <p:spPr>
          <a:xfrm>
            <a:off x="3542400" y="5554126"/>
            <a:ext cx="4701600" cy="487205"/>
          </a:xfrm>
          <a:prstGeom prst="rect">
            <a:avLst/>
          </a:prstGeom>
          <a:gradFill>
            <a:gsLst>
              <a:gs pos="85000">
                <a:schemeClr val="tx1"/>
              </a:gs>
              <a:gs pos="0">
                <a:schemeClr val="tx1">
                  <a:lumMod val="50000"/>
                  <a:lumOff val="50000"/>
                  <a:alpha val="64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1AADA22-B53B-4AA0-8A37-12F7F8A57054}"/>
              </a:ext>
            </a:extLst>
          </p:cNvPr>
          <p:cNvSpPr txBox="1"/>
          <p:nvPr/>
        </p:nvSpPr>
        <p:spPr>
          <a:xfrm>
            <a:off x="3346975" y="6135469"/>
            <a:ext cx="15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x</a:t>
            </a:r>
            <a:r>
              <a:rPr lang="fr-CH" baseline="-25000" dirty="0"/>
              <a:t>c</a:t>
            </a:r>
            <a:r>
              <a:rPr lang="fr-CH" baseline="30000" dirty="0"/>
              <a:t>(3)</a:t>
            </a:r>
            <a:endParaRPr lang="en-US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FE6A096-4865-47EC-A021-77FFBBAF47C4}"/>
              </a:ext>
            </a:extLst>
          </p:cNvPr>
          <p:cNvSpPr txBox="1"/>
          <p:nvPr/>
        </p:nvSpPr>
        <p:spPr>
          <a:xfrm>
            <a:off x="7474492" y="6135469"/>
            <a:ext cx="15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x</a:t>
            </a:r>
            <a:r>
              <a:rPr lang="fr-CH" baseline="-25000" dirty="0"/>
              <a:t>c</a:t>
            </a:r>
            <a:endParaRPr lang="fr-CH" baseline="30000" dirty="0"/>
          </a:p>
          <a:p>
            <a:pPr algn="ctr"/>
            <a:r>
              <a:rPr lang="fr-CH" baseline="30000" dirty="0"/>
              <a:t>0 cm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8A6946B-0EEF-4415-9E10-E6612F9340BC}"/>
                  </a:ext>
                </a:extLst>
              </p:cNvPr>
              <p:cNvSpPr txBox="1"/>
              <p:nvPr/>
            </p:nvSpPr>
            <p:spPr>
              <a:xfrm>
                <a:off x="228601" y="1530948"/>
                <a:ext cx="9067800" cy="3742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600" dirty="0"/>
                  <a:t>x</a:t>
                </a:r>
                <a:r>
                  <a:rPr lang="fr-CH" sz="1600" baseline="-25000" dirty="0"/>
                  <a:t>c</a:t>
                </a:r>
                <a:r>
                  <a:rPr lang="fr-CH" sz="1600" dirty="0"/>
                  <a:t> &gt; </a:t>
                </a:r>
                <a:r>
                  <a:rPr lang="fr-CH" sz="1600"/>
                  <a:t>x</a:t>
                </a:r>
                <a:r>
                  <a:rPr lang="fr-CH" sz="1600" baseline="-25000"/>
                  <a:t>c</a:t>
                </a:r>
                <a:r>
                  <a:rPr lang="fr-CH" sz="1600" baseline="30000"/>
                  <a:t>(1)</a:t>
                </a:r>
                <a:r>
                  <a:rPr lang="fr-CH" sz="1600"/>
                  <a:t> </a:t>
                </a:r>
                <a:r>
                  <a:rPr lang="fr-CH" sz="1600" dirty="0"/>
                  <a:t>: 		no </a:t>
                </a:r>
                <a:r>
                  <a:rPr lang="fr-CH" sz="1600" dirty="0" err="1"/>
                  <a:t>deposition</a:t>
                </a:r>
                <a:endParaRPr lang="fr-CH" sz="1600" dirty="0"/>
              </a:p>
              <a:p>
                <a:endParaRPr lang="fr-CH" sz="900" dirty="0"/>
              </a:p>
              <a:p>
                <a:r>
                  <a:rPr lang="fr-CH" sz="1600"/>
                  <a:t>x</a:t>
                </a:r>
                <a:r>
                  <a:rPr lang="fr-CH" sz="1600" baseline="-25000"/>
                  <a:t>c</a:t>
                </a:r>
                <a:r>
                  <a:rPr lang="fr-CH" sz="1600" baseline="30000"/>
                  <a:t>(1)</a:t>
                </a:r>
                <a:r>
                  <a:rPr lang="fr-CH" sz="1600"/>
                  <a:t> </a:t>
                </a:r>
                <a:r>
                  <a:rPr lang="fr-CH" sz="1600" dirty="0"/>
                  <a:t>&gt; x</a:t>
                </a:r>
                <a:r>
                  <a:rPr lang="fr-CH" sz="1600" baseline="-25000" dirty="0"/>
                  <a:t>c</a:t>
                </a:r>
                <a:r>
                  <a:rPr lang="fr-CH" sz="1600" dirty="0"/>
                  <a:t> &gt; </a:t>
                </a:r>
                <a:r>
                  <a:rPr lang="fr-CH" sz="1600"/>
                  <a:t>x</a:t>
                </a:r>
                <a:r>
                  <a:rPr lang="fr-CH" sz="1600" baseline="-25000"/>
                  <a:t>c</a:t>
                </a:r>
                <a:r>
                  <a:rPr lang="fr-CH" sz="1600" baseline="30000"/>
                  <a:t>(2)</a:t>
                </a:r>
                <a:r>
                  <a:rPr lang="fr-CH" sz="1600"/>
                  <a:t>: </a:t>
                </a:r>
                <a:r>
                  <a:rPr lang="fr-CH" sz="1600" dirty="0"/>
                  <a:t>	</a:t>
                </a:r>
                <a:r>
                  <a:rPr lang="fr-CH" sz="1600" dirty="0" err="1"/>
                  <a:t>only</a:t>
                </a:r>
                <a:r>
                  <a:rPr lang="fr-CH" sz="1600" dirty="0"/>
                  <a:t> </a:t>
                </a:r>
                <a:r>
                  <a:rPr lang="fr-CH" sz="1600" dirty="0" err="1"/>
                  <a:t>copper</a:t>
                </a:r>
                <a:r>
                  <a:rPr lang="fr-CH" sz="1600" dirty="0"/>
                  <a:t> </a:t>
                </a:r>
                <a:r>
                  <a:rPr lang="fr-CH" sz="1600" dirty="0" err="1"/>
                  <a:t>is</a:t>
                </a:r>
                <a:r>
                  <a:rPr lang="fr-CH" sz="1600" dirty="0"/>
                  <a:t> </a:t>
                </a:r>
                <a:r>
                  <a:rPr lang="fr-CH" sz="1600" dirty="0" err="1"/>
                  <a:t>deposited</a:t>
                </a:r>
                <a:r>
                  <a:rPr lang="fr-CH" sz="1600" dirty="0"/>
                  <a:t> at the rate </a:t>
                </a:r>
              </a:p>
              <a:p>
                <a:r>
                  <a:rPr lang="fr-CH" sz="1600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𝑑𝑛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b>
                        </m:sSub>
                      </m:num>
                      <m:den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</m:oMath>
                </a14:m>
                <a:endParaRPr lang="fr-CH" sz="1600" dirty="0"/>
              </a:p>
              <a:p>
                <a:endParaRPr lang="fr-CH" sz="900" dirty="0"/>
              </a:p>
              <a:p>
                <a:r>
                  <a:rPr lang="fr-CH" sz="1600"/>
                  <a:t>x</a:t>
                </a:r>
                <a:r>
                  <a:rPr lang="fr-CH" sz="1600" baseline="-25000"/>
                  <a:t>c</a:t>
                </a:r>
                <a:r>
                  <a:rPr lang="fr-CH" sz="1600" baseline="30000"/>
                  <a:t>(2)</a:t>
                </a:r>
                <a:r>
                  <a:rPr lang="fr-CH" sz="1600"/>
                  <a:t> </a:t>
                </a:r>
                <a:r>
                  <a:rPr lang="fr-CH" sz="1600" dirty="0"/>
                  <a:t>&gt; x</a:t>
                </a:r>
                <a:r>
                  <a:rPr lang="fr-CH" sz="1600" baseline="-25000" dirty="0"/>
                  <a:t>c</a:t>
                </a:r>
                <a:r>
                  <a:rPr lang="fr-CH" sz="1600" dirty="0"/>
                  <a:t> &gt; x</a:t>
                </a:r>
                <a:r>
                  <a:rPr lang="fr-CH" sz="1600" baseline="-25000" dirty="0"/>
                  <a:t>c</a:t>
                </a:r>
                <a:r>
                  <a:rPr lang="fr-CH" sz="1600" baseline="30000" dirty="0"/>
                  <a:t>(3)</a:t>
                </a:r>
                <a:r>
                  <a:rPr lang="fr-CH" sz="1600" dirty="0"/>
                  <a:t>: 	</a:t>
                </a:r>
                <a:r>
                  <a:rPr lang="fr-CH" sz="1600" dirty="0" err="1"/>
                  <a:t>copper</a:t>
                </a:r>
                <a:r>
                  <a:rPr lang="fr-CH" sz="1600" dirty="0"/>
                  <a:t> and nickel are </a:t>
                </a:r>
                <a:r>
                  <a:rPr lang="fr-CH" sz="1600" dirty="0" err="1"/>
                  <a:t>codeposited</a:t>
                </a:r>
                <a:r>
                  <a:rPr lang="fr-CH" sz="1600" dirty="0"/>
                  <a:t>: </a:t>
                </a:r>
              </a:p>
              <a:p>
                <a:r>
                  <a:rPr lang="fr-CH" sz="1600" dirty="0"/>
                  <a:t>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𝑑𝑛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b>
                        </m:sSub>
                      </m:num>
                      <m:den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p>
                        </m:sSubSup>
                      </m:num>
                      <m:den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H" sz="1600" dirty="0"/>
                  <a:t>	and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𝑑𝑛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𝑁𝑖</m:t>
                            </m:r>
                          </m:sub>
                        </m:sSub>
                      </m:num>
                      <m:den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CH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p>
                        </m:sSubSup>
                      </m:num>
                      <m:den>
                        <m:r>
                          <a:rPr lang="fr-CH" sz="16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  <m:r>
                      <a:rPr lang="fr-CH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CH" sz="1600" dirty="0"/>
              </a:p>
              <a:p>
                <a:r>
                  <a:rPr lang="fr-CH" sz="1600" dirty="0"/>
                  <a:t>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𝑁𝑖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b>
                        </m:sSub>
                      </m:den>
                    </m:f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p>
                        </m:sSubSup>
                      </m:den>
                    </m:f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5.</m:t>
                            </m:r>
                            <m:r>
                              <a:rPr lang="fr-CH" sz="160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−5.</m:t>
                            </m:r>
                            <m:r>
                              <a:rPr lang="fr-CH" sz="16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  <m:sSub>
                              <m:sSub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6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CH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CH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p>
                        </m:sSubSup>
                      </m:den>
                    </m:f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7,545−</m:t>
                    </m:r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9.055</m:t>
                    </m:r>
                    <m:func>
                      <m:func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16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</m:oMath>
                </a14:m>
                <a:endParaRPr lang="fr-CH" sz="1600" dirty="0"/>
              </a:p>
              <a:p>
                <a:endParaRPr lang="fr-CH" sz="900" dirty="0"/>
              </a:p>
              <a:p>
                <a:r>
                  <a:rPr lang="fr-CH" sz="1600" dirty="0"/>
                  <a:t>x</a:t>
                </a:r>
                <a:r>
                  <a:rPr lang="fr-CH" sz="1600" baseline="-25000" dirty="0"/>
                  <a:t>c</a:t>
                </a:r>
                <a:r>
                  <a:rPr lang="fr-CH" sz="1600" dirty="0"/>
                  <a:t> &lt; x</a:t>
                </a:r>
                <a:r>
                  <a:rPr lang="fr-CH" sz="1600" baseline="-25000" dirty="0"/>
                  <a:t>c</a:t>
                </a:r>
                <a:r>
                  <a:rPr lang="fr-CH" sz="1600" baseline="30000" dirty="0"/>
                  <a:t>(3)</a:t>
                </a:r>
                <a:r>
                  <a:rPr lang="fr-CH" sz="1600" dirty="0"/>
                  <a:t>: 		The </a:t>
                </a:r>
                <a:r>
                  <a:rPr lang="fr-CH" sz="1600" dirty="0" err="1"/>
                  <a:t>deposit</a:t>
                </a:r>
                <a:r>
                  <a:rPr lang="fr-CH" sz="1600" dirty="0"/>
                  <a:t> composition </a:t>
                </a:r>
                <a:r>
                  <a:rPr lang="fr-CH" sz="1600" dirty="0" err="1"/>
                  <a:t>is</a:t>
                </a:r>
                <a:r>
                  <a:rPr lang="fr-CH" sz="1600" dirty="0"/>
                  <a:t> constant: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𝑁𝑖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b>
                        </m:sSub>
                      </m:den>
                    </m:f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𝑁𝑖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p>
                        </m:sSubSup>
                      </m:den>
                    </m:f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.0</m:t>
                    </m:r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fr-CH" sz="1600" dirty="0"/>
              </a:p>
              <a:p>
                <a:r>
                  <a:rPr lang="fr-CH" sz="1600" dirty="0"/>
                  <a:t>		ECD </a:t>
                </a:r>
                <a:r>
                  <a:rPr lang="fr-CH" sz="1600" dirty="0" err="1"/>
                  <a:t>is</a:t>
                </a:r>
                <a:r>
                  <a:rPr lang="fr-CH" sz="1600" dirty="0"/>
                  <a:t> </a:t>
                </a:r>
                <a:r>
                  <a:rPr lang="fr-CH" sz="1600" dirty="0" err="1"/>
                  <a:t>accompanied</a:t>
                </a:r>
                <a:r>
                  <a:rPr lang="fr-CH" sz="1600" dirty="0"/>
                  <a:t> by HER: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400" i="1">
                                <a:latin typeface="Cambria Math" panose="02040503050406030204" pitchFamily="18" charset="0"/>
                              </a:rPr>
                              <m:t>𝑑𝑛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CH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4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fr-CH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fr-CH" sz="1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CH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fr-CH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4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400" i="1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p>
                        </m:sSubSup>
                        <m:r>
                          <a:rPr lang="fr-CH" sz="1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CH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4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400" b="0" i="1" smtClean="0">
                                <a:latin typeface="Cambria Math" panose="02040503050406030204" pitchFamily="18" charset="0"/>
                              </a:rPr>
                              <m:t>𝑁𝑖</m:t>
                            </m:r>
                          </m:sup>
                        </m:sSubSup>
                      </m:num>
                      <m:den>
                        <m:r>
                          <a:rPr lang="fr-CH" sz="14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400" i="1"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  <m:r>
                      <a:rPr lang="fr-CH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CH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CH" sz="14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  <m:r>
                          <a:rPr lang="fr-CH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H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400" b="0" i="1" smtClean="0">
                            <a:latin typeface="Cambria Math" panose="02040503050406030204" pitchFamily="18" charset="0"/>
                          </a:rPr>
                          <m:t>, 7</m:t>
                        </m:r>
                        <m:r>
                          <a:rPr lang="fr-CH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fr-CH" sz="1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 sz="1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CH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CH" sz="1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fr-CH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fr-CH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fr-CH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fr-CH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fr-CH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𝑚𝑜𝑙</m:t>
                    </m:r>
                    <m:r>
                      <a:rPr lang="fr-CH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fr-CH" sz="1600" dirty="0"/>
              </a:p>
              <a:p>
                <a:r>
                  <a:rPr lang="fr-CH" sz="1600" dirty="0"/>
                  <a:t>		ECD </a:t>
                </a:r>
                <a:r>
                  <a:rPr lang="fr-CH" sz="1600" dirty="0" err="1"/>
                  <a:t>efficiency</a:t>
                </a:r>
                <a:r>
                  <a:rPr lang="fr-CH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𝐶𝑢</m:t>
                            </m:r>
                          </m:sup>
                        </m:sSub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sub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𝑁𝑖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fr-CH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6.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45−6.3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func>
                              <m:funcPr>
                                <m:ctrlPr>
                                  <a:rPr lang="fr-CH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 sz="16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fr-CH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CH" sz="16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func>
                          </m:e>
                        </m:d>
                      </m:e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8A6946B-0EEF-4415-9E10-E6612F934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530948"/>
                <a:ext cx="9067800" cy="3742948"/>
              </a:xfrm>
              <a:prstGeom prst="rect">
                <a:avLst/>
              </a:prstGeom>
              <a:blipFill>
                <a:blip r:embed="rId3"/>
                <a:stretch>
                  <a:fillRect l="-403" t="-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1869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A25EB259-B8BB-4082-8FD0-DFFEDC470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31409" r="23092" b="38148"/>
          <a:stretch/>
        </p:blipFill>
        <p:spPr>
          <a:xfrm>
            <a:off x="-25229" y="1700735"/>
            <a:ext cx="9188081" cy="354292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33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7) The Hull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cell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4AB188-FB77-46AF-AB0C-2C3512580C54}"/>
              </a:ext>
            </a:extLst>
          </p:cNvPr>
          <p:cNvSpPr/>
          <p:nvPr/>
        </p:nvSpPr>
        <p:spPr>
          <a:xfrm>
            <a:off x="900000" y="5554126"/>
            <a:ext cx="7344000" cy="487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DC1805-0D19-4944-9D06-7DA1D7D63BDB}"/>
              </a:ext>
            </a:extLst>
          </p:cNvPr>
          <p:cNvSpPr txBox="1"/>
          <p:nvPr/>
        </p:nvSpPr>
        <p:spPr>
          <a:xfrm>
            <a:off x="123600" y="6135469"/>
            <a:ext cx="15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x</a:t>
            </a:r>
            <a:r>
              <a:rPr lang="fr-CH" baseline="-25000" dirty="0"/>
              <a:t>c</a:t>
            </a:r>
            <a:endParaRPr lang="fr-CH" baseline="30000" dirty="0"/>
          </a:p>
          <a:p>
            <a:pPr algn="ctr"/>
            <a:r>
              <a:rPr lang="fr-CH" baseline="30000"/>
              <a:t>10.2 </a:t>
            </a:r>
            <a:r>
              <a:rPr lang="fr-CH" baseline="30000" dirty="0"/>
              <a:t>cm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C70BB1-8A8B-47B4-A56E-26C6C3782F32}"/>
              </a:ext>
            </a:extLst>
          </p:cNvPr>
          <p:cNvSpPr/>
          <p:nvPr/>
        </p:nvSpPr>
        <p:spPr>
          <a:xfrm>
            <a:off x="2242800" y="5554126"/>
            <a:ext cx="1299600" cy="48720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9000"/>
                </a:schemeClr>
              </a:gs>
              <a:gs pos="78000">
                <a:schemeClr val="tx1">
                  <a:lumMod val="50000"/>
                  <a:lumOff val="50000"/>
                  <a:alpha val="64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C545F9-E46A-4926-AB41-C33B544D1BD4}"/>
              </a:ext>
            </a:extLst>
          </p:cNvPr>
          <p:cNvSpPr/>
          <p:nvPr/>
        </p:nvSpPr>
        <p:spPr>
          <a:xfrm>
            <a:off x="900000" y="5554126"/>
            <a:ext cx="572400" cy="48720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51FFF8-AEEB-4B89-9BDF-0EF18C096D55}"/>
              </a:ext>
            </a:extLst>
          </p:cNvPr>
          <p:cNvSpPr txBox="1"/>
          <p:nvPr/>
        </p:nvSpPr>
        <p:spPr>
          <a:xfrm>
            <a:off x="1288890" y="6135469"/>
            <a:ext cx="15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x</a:t>
            </a:r>
            <a:r>
              <a:rPr lang="fr-CH" baseline="-25000"/>
              <a:t>c</a:t>
            </a:r>
            <a:r>
              <a:rPr lang="fr-CH" baseline="30000"/>
              <a:t>(1)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0886A6-CF1C-4607-8866-9EDD0122F5BD}"/>
              </a:ext>
            </a:extLst>
          </p:cNvPr>
          <p:cNvSpPr/>
          <p:nvPr/>
        </p:nvSpPr>
        <p:spPr>
          <a:xfrm>
            <a:off x="1472400" y="5554126"/>
            <a:ext cx="770400" cy="487205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4F9CF87-463B-4886-BF76-5F5A0ECE76F2}"/>
              </a:ext>
            </a:extLst>
          </p:cNvPr>
          <p:cNvSpPr txBox="1"/>
          <p:nvPr/>
        </p:nvSpPr>
        <p:spPr>
          <a:xfrm>
            <a:off x="2071800" y="6135469"/>
            <a:ext cx="15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x</a:t>
            </a:r>
            <a:r>
              <a:rPr lang="fr-CH" baseline="-25000"/>
              <a:t>c</a:t>
            </a:r>
            <a:r>
              <a:rPr lang="fr-CH" baseline="30000"/>
              <a:t>(2)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547480-3BAA-4ED4-BE80-DF4BC375C51D}"/>
              </a:ext>
            </a:extLst>
          </p:cNvPr>
          <p:cNvSpPr/>
          <p:nvPr/>
        </p:nvSpPr>
        <p:spPr>
          <a:xfrm>
            <a:off x="3542400" y="5554126"/>
            <a:ext cx="4701600" cy="487205"/>
          </a:xfrm>
          <a:prstGeom prst="rect">
            <a:avLst/>
          </a:prstGeom>
          <a:gradFill>
            <a:gsLst>
              <a:gs pos="85000">
                <a:schemeClr val="tx1"/>
              </a:gs>
              <a:gs pos="0">
                <a:schemeClr val="tx1">
                  <a:lumMod val="50000"/>
                  <a:lumOff val="50000"/>
                  <a:alpha val="64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1AADA22-B53B-4AA0-8A37-12F7F8A57054}"/>
              </a:ext>
            </a:extLst>
          </p:cNvPr>
          <p:cNvSpPr txBox="1"/>
          <p:nvPr/>
        </p:nvSpPr>
        <p:spPr>
          <a:xfrm>
            <a:off x="3346975" y="6135469"/>
            <a:ext cx="15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x</a:t>
            </a:r>
            <a:r>
              <a:rPr lang="fr-CH" baseline="-25000" dirty="0"/>
              <a:t>c</a:t>
            </a:r>
            <a:r>
              <a:rPr lang="fr-CH" baseline="30000" dirty="0"/>
              <a:t>(3)</a:t>
            </a:r>
            <a:endParaRPr lang="en-US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FE6A096-4865-47EC-A021-77FFBBAF47C4}"/>
              </a:ext>
            </a:extLst>
          </p:cNvPr>
          <p:cNvSpPr txBox="1"/>
          <p:nvPr/>
        </p:nvSpPr>
        <p:spPr>
          <a:xfrm>
            <a:off x="7474492" y="6135469"/>
            <a:ext cx="15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x</a:t>
            </a:r>
            <a:r>
              <a:rPr lang="fr-CH" baseline="-25000" dirty="0"/>
              <a:t>c</a:t>
            </a:r>
            <a:endParaRPr lang="fr-CH" baseline="30000" dirty="0"/>
          </a:p>
          <a:p>
            <a:pPr algn="ctr"/>
            <a:r>
              <a:rPr lang="fr-CH" baseline="30000" dirty="0"/>
              <a:t>0 cm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1B16CD-FACC-49FD-AAE9-B887720EAE9C}"/>
              </a:ext>
            </a:extLst>
          </p:cNvPr>
          <p:cNvSpPr/>
          <p:nvPr/>
        </p:nvSpPr>
        <p:spPr>
          <a:xfrm>
            <a:off x="-11092" y="1143000"/>
            <a:ext cx="1001692" cy="270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AAE4B5F-D3CA-4D40-B5F7-F602D0630005}"/>
              </a:ext>
            </a:extLst>
          </p:cNvPr>
          <p:cNvCxnSpPr/>
          <p:nvPr/>
        </p:nvCxnSpPr>
        <p:spPr>
          <a:xfrm flipV="1">
            <a:off x="1342530" y="4747991"/>
            <a:ext cx="0" cy="433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E40A495-3BB4-4521-8061-77F9CF90F6E6}"/>
              </a:ext>
            </a:extLst>
          </p:cNvPr>
          <p:cNvCxnSpPr/>
          <p:nvPr/>
        </p:nvCxnSpPr>
        <p:spPr>
          <a:xfrm flipV="1">
            <a:off x="2480819" y="4747991"/>
            <a:ext cx="0" cy="433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7C72EF7-06DA-4BCE-BC0C-6FCF38723C85}"/>
              </a:ext>
            </a:extLst>
          </p:cNvPr>
          <p:cNvCxnSpPr/>
          <p:nvPr/>
        </p:nvCxnSpPr>
        <p:spPr>
          <a:xfrm flipV="1">
            <a:off x="3557046" y="4747991"/>
            <a:ext cx="0" cy="433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CD99FDE-AAD4-453A-AD42-884C8A7F7732}"/>
              </a:ext>
            </a:extLst>
          </p:cNvPr>
          <p:cNvCxnSpPr/>
          <p:nvPr/>
        </p:nvCxnSpPr>
        <p:spPr>
          <a:xfrm flipV="1">
            <a:off x="7520235" y="4747991"/>
            <a:ext cx="0" cy="433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F191905-7179-4F88-9ACB-D44627336153}"/>
              </a:ext>
            </a:extLst>
          </p:cNvPr>
          <p:cNvCxnSpPr/>
          <p:nvPr/>
        </p:nvCxnSpPr>
        <p:spPr>
          <a:xfrm flipV="1">
            <a:off x="1829588" y="4747991"/>
            <a:ext cx="0" cy="433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9D006C8-BCB4-41AA-8E35-BED805894ACA}"/>
              </a:ext>
            </a:extLst>
          </p:cNvPr>
          <p:cNvCxnSpPr>
            <a:cxnSpLocks/>
          </p:cNvCxnSpPr>
          <p:nvPr/>
        </p:nvCxnSpPr>
        <p:spPr>
          <a:xfrm flipV="1">
            <a:off x="900000" y="5181600"/>
            <a:ext cx="442530" cy="372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A73645F8-5E6A-4DBB-8BF6-6DBEBE8A119E}"/>
              </a:ext>
            </a:extLst>
          </p:cNvPr>
          <p:cNvCxnSpPr/>
          <p:nvPr/>
        </p:nvCxnSpPr>
        <p:spPr>
          <a:xfrm flipH="1">
            <a:off x="1472400" y="5181600"/>
            <a:ext cx="357188" cy="372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C3839449-ABC6-4215-89E3-C52A5EC8FF8E}"/>
              </a:ext>
            </a:extLst>
          </p:cNvPr>
          <p:cNvCxnSpPr/>
          <p:nvPr/>
        </p:nvCxnSpPr>
        <p:spPr>
          <a:xfrm flipH="1">
            <a:off x="2253623" y="5181600"/>
            <a:ext cx="227196" cy="372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3530836F-E047-4B3C-BC12-CC8FD131DBBC}"/>
              </a:ext>
            </a:extLst>
          </p:cNvPr>
          <p:cNvCxnSpPr/>
          <p:nvPr/>
        </p:nvCxnSpPr>
        <p:spPr>
          <a:xfrm flipH="1">
            <a:off x="3542400" y="5181600"/>
            <a:ext cx="10823" cy="372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FA8C51E8-02EE-4C1F-9C9D-6A4537241570}"/>
              </a:ext>
            </a:extLst>
          </p:cNvPr>
          <p:cNvCxnSpPr/>
          <p:nvPr/>
        </p:nvCxnSpPr>
        <p:spPr>
          <a:xfrm>
            <a:off x="7520235" y="5181600"/>
            <a:ext cx="723765" cy="372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A1CDBFC4-6B5B-46F7-8EB7-61CCA3D8454C}"/>
              </a:ext>
            </a:extLst>
          </p:cNvPr>
          <p:cNvCxnSpPr>
            <a:cxnSpLocks/>
          </p:cNvCxnSpPr>
          <p:nvPr/>
        </p:nvCxnSpPr>
        <p:spPr>
          <a:xfrm>
            <a:off x="1814661" y="2057400"/>
            <a:ext cx="0" cy="2667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B1D8971-BBED-482B-9892-1C6F0C1C6EE6}"/>
              </a:ext>
            </a:extLst>
          </p:cNvPr>
          <p:cNvCxnSpPr>
            <a:cxnSpLocks/>
          </p:cNvCxnSpPr>
          <p:nvPr/>
        </p:nvCxnSpPr>
        <p:spPr>
          <a:xfrm>
            <a:off x="3567261" y="2057400"/>
            <a:ext cx="0" cy="2667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F3DA1E24-9762-4FAD-980C-EBBE462738B1}"/>
              </a:ext>
            </a:extLst>
          </p:cNvPr>
          <p:cNvCxnSpPr>
            <a:cxnSpLocks/>
          </p:cNvCxnSpPr>
          <p:nvPr/>
        </p:nvCxnSpPr>
        <p:spPr>
          <a:xfrm>
            <a:off x="2481609" y="2057400"/>
            <a:ext cx="0" cy="2667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397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34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7) The Hull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cell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1B16CD-FACC-49FD-AAE9-B887720EAE9C}"/>
              </a:ext>
            </a:extLst>
          </p:cNvPr>
          <p:cNvSpPr/>
          <p:nvPr/>
        </p:nvSpPr>
        <p:spPr>
          <a:xfrm>
            <a:off x="-11092" y="1143000"/>
            <a:ext cx="1001692" cy="270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467A352-9B7D-4860-BD26-994F3E465468}"/>
                  </a:ext>
                </a:extLst>
              </p:cNvPr>
              <p:cNvSpPr txBox="1"/>
              <p:nvPr/>
            </p:nvSpPr>
            <p:spPr>
              <a:xfrm>
                <a:off x="533400" y="1447800"/>
                <a:ext cx="8153400" cy="5748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 reality, the distribution of the </a:t>
                </a:r>
                <a:r>
                  <a:rPr lang="fr-CH" sz="2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current</a:t>
                </a: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results</a:t>
                </a: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from</a:t>
                </a: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three</a:t>
                </a: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contributions:</a:t>
                </a:r>
              </a:p>
              <a:p>
                <a:endParaRPr lang="fr-CH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fr-CH" sz="200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1) 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</a:t>
                </a:r>
                <a:r>
                  <a:rPr lang="fr-CH" sz="2000" dirty="0" err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primary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000" dirty="0" err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current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fr-CH" sz="2000" dirty="0" err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ionic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conduction </a:t>
                </a:r>
              </a:p>
              <a:p>
                <a:pPr algn="ctr"/>
                <a:r>
                  <a:rPr lang="fr-CH" sz="1600" dirty="0" err="1"/>
                  <a:t>Ohm’s</a:t>
                </a:r>
                <a:r>
                  <a:rPr lang="fr-CH" sz="1600" dirty="0"/>
                  <a:t> </a:t>
                </a:r>
                <a:r>
                  <a:rPr lang="fr-CH" sz="1600" dirty="0" err="1"/>
                  <a:t>law</a:t>
                </a:r>
                <a:r>
                  <a:rPr lang="fr-CH" sz="1600" dirty="0"/>
                  <a:t> of the </a:t>
                </a:r>
                <a:r>
                  <a:rPr lang="fr-CH" sz="1600" dirty="0" err="1"/>
                  <a:t>electric</a:t>
                </a:r>
                <a:r>
                  <a:rPr lang="fr-CH" sz="1600" dirty="0"/>
                  <a:t> </a:t>
                </a:r>
                <a:r>
                  <a:rPr lang="fr-CH" sz="1600" dirty="0" err="1"/>
                  <a:t>potential</a:t>
                </a:r>
                <a:r>
                  <a:rPr lang="fr-CH" sz="1600" dirty="0"/>
                  <a:t> </a:t>
                </a:r>
                <a:r>
                  <a:rPr lang="fr-CH" sz="1600" dirty="0" err="1"/>
                  <a:t>through</a:t>
                </a:r>
                <a:r>
                  <a:rPr lang="fr-CH" sz="1600" dirty="0"/>
                  <a:t> the </a:t>
                </a:r>
                <a:r>
                  <a:rPr lang="fr-CH" sz="1600" dirty="0" err="1"/>
                  <a:t>ionic</a:t>
                </a:r>
                <a:r>
                  <a:rPr lang="fr-CH" sz="1600" dirty="0"/>
                  <a:t> </a:t>
                </a:r>
                <a:r>
                  <a:rPr lang="fr-CH" sz="1600" dirty="0" err="1"/>
                  <a:t>conductor</a:t>
                </a:r>
                <a:r>
                  <a:rPr lang="fr-CH" sz="1600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fr-CH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CH" sz="1600" b="0" dirty="0">
                    <a:ea typeface="Cambria Math" panose="02040503050406030204" pitchFamily="18" charset="0"/>
                  </a:rPr>
                  <a:t> </a:t>
                </a:r>
              </a:p>
              <a:p>
                <a:pPr algn="ctr"/>
                <a:r>
                  <a:rPr lang="fr-CH" sz="1600" dirty="0"/>
                  <a:t>The </a:t>
                </a:r>
                <a:r>
                  <a:rPr lang="fr-CH" sz="1600" dirty="0" err="1"/>
                  <a:t>electrode</a:t>
                </a:r>
                <a:r>
                  <a:rPr lang="fr-CH" sz="1600" dirty="0"/>
                  <a:t> </a:t>
                </a:r>
                <a:r>
                  <a:rPr lang="fr-CH" sz="1600" dirty="0" err="1"/>
                  <a:t>potentials</a:t>
                </a:r>
                <a:r>
                  <a:rPr lang="fr-CH" sz="1600" dirty="0"/>
                  <a:t> are constant V</a:t>
                </a:r>
                <a:r>
                  <a:rPr lang="fr-CH" sz="1600" baseline="-25000" dirty="0"/>
                  <a:t>a</a:t>
                </a:r>
                <a:r>
                  <a:rPr lang="fr-CH" sz="1600" dirty="0"/>
                  <a:t> and </a:t>
                </a:r>
                <a:r>
                  <a:rPr lang="fr-CH" sz="1600" dirty="0" err="1"/>
                  <a:t>V</a:t>
                </a:r>
                <a:r>
                  <a:rPr lang="fr-CH" sz="1600" baseline="-25000" dirty="0" err="1"/>
                  <a:t>c</a:t>
                </a:r>
                <a:r>
                  <a:rPr lang="fr-CH" sz="1600" dirty="0"/>
                  <a:t> </a:t>
                </a:r>
              </a:p>
              <a:p>
                <a:pPr algn="ctr"/>
                <a:r>
                  <a:rPr lang="fr-CH" sz="1600" dirty="0"/>
                  <a:t>The </a:t>
                </a:r>
                <a:r>
                  <a:rPr lang="fr-CH" sz="1600" dirty="0" err="1"/>
                  <a:t>potential</a:t>
                </a:r>
                <a:r>
                  <a:rPr lang="fr-CH" sz="1600" dirty="0"/>
                  <a:t> distribution in the </a:t>
                </a:r>
                <a:r>
                  <a:rPr lang="fr-CH" sz="1600" dirty="0" err="1"/>
                  <a:t>electrolyte</a:t>
                </a:r>
                <a:r>
                  <a:rPr lang="fr-CH" sz="1600" dirty="0"/>
                  <a:t> </a:t>
                </a:r>
                <a:r>
                  <a:rPr lang="fr-CH" sz="1600" dirty="0" err="1"/>
                  <a:t>is</a:t>
                </a:r>
                <a:r>
                  <a:rPr lang="fr-CH" sz="1600" dirty="0"/>
                  <a:t> a solution of Laplace </a:t>
                </a:r>
                <a:r>
                  <a:rPr lang="fr-CH" sz="1600" dirty="0" err="1"/>
                  <a:t>equation</a:t>
                </a:r>
                <a:r>
                  <a:rPr lang="fr-CH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CH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p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H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fr-CH" sz="1600" dirty="0"/>
              </a:p>
              <a:p>
                <a:pPr marL="342900" indent="-342900" algn="ctr">
                  <a:buAutoNum type="arabicParenR"/>
                </a:pPr>
                <a:endParaRPr lang="fr-CH" dirty="0"/>
              </a:p>
              <a:p>
                <a:pPr algn="ctr"/>
                <a:r>
                  <a:rPr lang="fr-CH" sz="200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2) 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</a:t>
                </a:r>
                <a:r>
                  <a:rPr lang="fr-CH" sz="2000" dirty="0" err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secondary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000" dirty="0" err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current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:r>
                  <a:rPr lang="fr-CH" sz="2000" dirty="0" err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reaction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000" dirty="0" err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kinetics</a:t>
                </a:r>
                <a:endParaRPr lang="fr-CH" sz="20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fr-CH" sz="1600" dirty="0">
                    <a:ea typeface="Cambria Math" panose="02040503050406030204" pitchFamily="18" charset="0"/>
                  </a:rPr>
                  <a:t>The </a:t>
                </a:r>
                <a:r>
                  <a:rPr lang="fr-CH" sz="1600" dirty="0" err="1">
                    <a:ea typeface="Cambria Math" panose="02040503050406030204" pitchFamily="18" charset="0"/>
                  </a:rPr>
                  <a:t>overpotential</a:t>
                </a:r>
                <a:r>
                  <a:rPr lang="fr-CH" sz="1600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CH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endParaRPr lang="fr-CH" sz="1600" dirty="0"/>
              </a:p>
              <a:p>
                <a:pPr algn="ctr">
                  <a:spcBef>
                    <a:spcPts val="600"/>
                  </a:spcBef>
                </a:pPr>
                <a:r>
                  <a:rPr lang="fr-CH" sz="1600" dirty="0"/>
                  <a:t>Butler-</a:t>
                </a:r>
                <a:r>
                  <a:rPr lang="fr-CH" sz="1600" dirty="0" err="1"/>
                  <a:t>Volmer</a:t>
                </a:r>
                <a:r>
                  <a:rPr lang="fr-CH" sz="1600" dirty="0"/>
                  <a:t> for charge </a:t>
                </a:r>
                <a:r>
                  <a:rPr lang="fr-CH" sz="1600" dirty="0" err="1"/>
                  <a:t>tranfer</a:t>
                </a:r>
                <a:r>
                  <a:rPr lang="fr-CH" sz="1600" dirty="0"/>
                  <a:t> limitations: </a:t>
                </a:r>
                <a14:m>
                  <m:oMath xmlns:m="http://schemas.openxmlformats.org/officeDocument/2006/math"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e>
                      <m:sup>
                        <m:f>
                          <m:f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𝑧𝐹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den>
                        </m:f>
                      </m:sup>
                    </m:sSup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𝑒𝑥𝑝</m:t>
                        </m:r>
                      </m:e>
                      <m:sup>
                        <m:f>
                          <m:f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fr-CH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fr-CH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𝑧𝐹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den>
                        </m:f>
                      </m:sup>
                    </m:sSup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CH" sz="1600" b="0" dirty="0">
                  <a:ea typeface="Cambria Math" panose="02040503050406030204" pitchFamily="18" charset="0"/>
                </a:endParaRPr>
              </a:p>
              <a:p>
                <a:pPr marL="342900" indent="-342900" algn="ctr">
                  <a:buAutoNum type="arabicParenR"/>
                </a:pPr>
                <a:endParaRPr lang="fr-CH" sz="1600" dirty="0"/>
              </a:p>
              <a:p>
                <a:pPr algn="ctr"/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3) The </a:t>
                </a:r>
                <a:r>
                  <a:rPr lang="fr-CH" sz="2000" dirty="0" err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ternary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000" dirty="0" err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current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mix </a:t>
                </a:r>
                <a:r>
                  <a:rPr lang="fr-CH" sz="2000" dirty="0" err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kinetics</a:t>
                </a:r>
                <a:r>
                  <a:rPr lang="fr-CH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transport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fr-CH" sz="1600">
                    <a:ea typeface="Cambria Math" panose="02040503050406030204" pitchFamily="18" charset="0"/>
                  </a:rPr>
                  <a:t>2) </a:t>
                </a:r>
                <a:r>
                  <a:rPr lang="fr-CH" sz="1600" dirty="0">
                    <a:ea typeface="Cambria Math" panose="02040503050406030204" pitchFamily="18" charset="0"/>
                  </a:rPr>
                  <a:t>Butler-</a:t>
                </a:r>
                <a:r>
                  <a:rPr lang="fr-CH" sz="1600" dirty="0" err="1">
                    <a:ea typeface="Cambria Math" panose="02040503050406030204" pitchFamily="18" charset="0"/>
                  </a:rPr>
                  <a:t>Volmer</a:t>
                </a:r>
                <a:r>
                  <a:rPr lang="fr-CH" sz="1600" dirty="0">
                    <a:ea typeface="Cambria Math" panose="02040503050406030204" pitchFamily="18" charset="0"/>
                  </a:rPr>
                  <a:t> for mix control: </a:t>
                </a:r>
                <a14:m>
                  <m:oMath xmlns:m="http://schemas.openxmlformats.org/officeDocument/2006/math"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["/>
                                <m:endChr m:val="]"/>
                                <m:ctrlPr>
                                  <a:rPr lang="fr-CH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CH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sz="16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fr-CH" sz="1600" b="0" i="1" smtClean="0">
                                        <a:latin typeface="Cambria Math" panose="02040503050406030204" pitchFamily="18" charset="0"/>
                                      </a:rPr>
                                      <m:t>𝑒𝑙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d>
                              <m:dPr>
                                <m:begChr m:val="["/>
                                <m:endChr m:val="]"/>
                                <m:ctrlPr>
                                  <a:rPr lang="fr-CH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CH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sz="16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fr-CH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e>
                      <m:sup>
                        <m:f>
                          <m:fPr>
                            <m:ctrlP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𝑧𝐹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den>
                        </m:f>
                      </m:sup>
                    </m:sSup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CH" sz="1600" i="1">
                                    <a:latin typeface="Cambria Math" panose="02040503050406030204" pitchFamily="18" charset="0"/>
                                  </a:rPr>
                                  <m:t>𝑒𝑙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CH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CH" sz="1600" i="1">
                                    <a:latin typeface="Cambria Math" panose="02040503050406030204" pitchFamily="18" charset="0"/>
                                  </a:rPr>
                                  <m:t>𝑒𝑙</m:t>
                                </m:r>
                              </m:sub>
                              <m:sup>
                                <m:r>
                                  <a:rPr lang="fr-CH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e>
                        </m:d>
                      </m:den>
                    </m:f>
                    <m:sSup>
                      <m:sSupPr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i="1">
                            <a:latin typeface="Cambria Math" panose="02040503050406030204" pitchFamily="18" charset="0"/>
                          </a:rPr>
                          <m:t>𝑒𝑥𝑝</m:t>
                        </m:r>
                      </m:e>
                      <m:sup>
                        <m:f>
                          <m:f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fr-CH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fr-CH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𝑧𝐹</m:t>
                            </m:r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den>
                        </m:f>
                      </m:sup>
                    </m:sSup>
                    <m:r>
                      <a:rPr lang="fr-CH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CH" sz="1600" b="0" dirty="0">
                  <a:ea typeface="Cambria Math" panose="02040503050406030204" pitchFamily="18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fr-CH" sz="1600" dirty="0">
                    <a:ea typeface="Cambria Math" panose="02040503050406030204" pitchFamily="18" charset="0"/>
                  </a:rPr>
                  <a:t>3) </a:t>
                </a:r>
                <a:r>
                  <a:rPr lang="fr-CH" sz="1600" dirty="0" err="1">
                    <a:ea typeface="Cambria Math" panose="02040503050406030204" pitchFamily="18" charset="0"/>
                  </a:rPr>
                  <a:t>Cotrell</a:t>
                </a:r>
                <a:r>
                  <a:rPr lang="fr-CH" sz="1600" dirty="0">
                    <a:ea typeface="Cambria Math" panose="02040503050406030204" pitchFamily="18" charset="0"/>
                  </a:rPr>
                  <a:t> for pure diffusion: </a:t>
                </a:r>
                <a14:m>
                  <m:oMath xmlns:m="http://schemas.openxmlformats.org/officeDocument/2006/math"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𝑧𝐹</m:t>
                    </m:r>
                    <m:d>
                      <m:dPr>
                        <m:begChr m:val="["/>
                        <m:endChr m:val="]"/>
                        <m:ctrlPr>
                          <a:rPr lang="fr-CH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H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fr-CH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ad>
                      <m:radPr>
                        <m:degHide m:val="on"/>
                        <m:ctrlPr>
                          <a:rPr lang="fr-CH" sz="1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CH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r>
                              <a:rPr lang="fr-CH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CH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rad>
                  </m:oMath>
                </a14:m>
                <a:endParaRPr lang="fr-CH" sz="1600" b="0" dirty="0">
                  <a:ea typeface="Cambria Math" panose="02040503050406030204" pitchFamily="18" charset="0"/>
                </a:endParaRPr>
              </a:p>
              <a:p>
                <a:pPr algn="ctr"/>
                <a:endParaRPr lang="fr-CH" sz="1600" b="0" dirty="0">
                  <a:ea typeface="Cambria Math" panose="02040503050406030204" pitchFamily="18" charset="0"/>
                </a:endParaRPr>
              </a:p>
              <a:p>
                <a:pPr algn="ctr"/>
                <a:endParaRPr lang="fr-CH" sz="1600" b="0" dirty="0">
                  <a:ea typeface="Cambria Math" panose="02040503050406030204" pitchFamily="18" charset="0"/>
                </a:endParaRPr>
              </a:p>
              <a:p>
                <a:pPr algn="ctr"/>
                <a:endParaRPr lang="fr-CH" sz="1600" b="0" dirty="0">
                  <a:ea typeface="Cambria Math" panose="02040503050406030204" pitchFamily="18" charset="0"/>
                </a:endParaRPr>
              </a:p>
              <a:p>
                <a:pPr algn="ctr"/>
                <a:endParaRPr lang="fr-CH" sz="16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467A352-9B7D-4860-BD26-994F3E465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447800"/>
                <a:ext cx="8153400" cy="5748881"/>
              </a:xfrm>
              <a:prstGeom prst="rect">
                <a:avLst/>
              </a:prstGeom>
              <a:blipFill>
                <a:blip r:embed="rId3"/>
                <a:stretch>
                  <a:fillRect t="-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AD927CCB-C9F2-46F4-A722-A349D66163B3}"/>
              </a:ext>
            </a:extLst>
          </p:cNvPr>
          <p:cNvSpPr txBox="1"/>
          <p:nvPr/>
        </p:nvSpPr>
        <p:spPr>
          <a:xfrm>
            <a:off x="533400" y="6260068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Typically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simulations are </a:t>
            </a:r>
            <a:r>
              <a:rPr lang="fr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performed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exact </a:t>
            </a:r>
            <a:r>
              <a:rPr lang="fr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distribution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810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I) </a:t>
            </a:r>
            <a:r>
              <a:rPr lang="fr-CH" spc="-5" dirty="0" err="1"/>
              <a:t>Alloys</a:t>
            </a:r>
            <a:r>
              <a:rPr lang="fr-CH" spc="-5" dirty="0"/>
              <a:t> and </a:t>
            </a:r>
            <a:r>
              <a:rPr lang="fr-CH" spc="-5" dirty="0" err="1"/>
              <a:t>solid</a:t>
            </a:r>
            <a:r>
              <a:rPr lang="fr-CH" spc="-5" dirty="0"/>
              <a:t> solutions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4</a:t>
            </a:fld>
            <a:endParaRPr lang="en-US" sz="140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1058BB4-963A-4371-B34C-EE4801568CAA}"/>
              </a:ext>
            </a:extLst>
          </p:cNvPr>
          <p:cNvGrpSpPr/>
          <p:nvPr/>
        </p:nvGrpSpPr>
        <p:grpSpPr>
          <a:xfrm>
            <a:off x="376788" y="1178976"/>
            <a:ext cx="8390425" cy="5153560"/>
            <a:chOff x="381000" y="1178976"/>
            <a:chExt cx="8390425" cy="515356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24F464A-C585-4754-B6E3-6AB87D32C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37" t="24438" r="50894" b="52777"/>
            <a:stretch/>
          </p:blipFill>
          <p:spPr>
            <a:xfrm>
              <a:off x="685800" y="1841545"/>
              <a:ext cx="2743200" cy="1371597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D3498C7-EF55-4369-8D3E-31494374D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7" t="73417" r="50633" b="2269"/>
            <a:stretch/>
          </p:blipFill>
          <p:spPr>
            <a:xfrm>
              <a:off x="685800" y="4868865"/>
              <a:ext cx="2743200" cy="1463671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CE9135F-325E-4E84-9F16-421351A81C88}"/>
                </a:ext>
              </a:extLst>
            </p:cNvPr>
            <p:cNvSpPr txBox="1"/>
            <p:nvPr/>
          </p:nvSpPr>
          <p:spPr>
            <a:xfrm>
              <a:off x="381000" y="4199692"/>
              <a:ext cx="3352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Intermetallic</a:t>
              </a:r>
              <a:r>
                <a:rPr lang="fr-CH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CH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alloys</a:t>
              </a:r>
              <a:r>
                <a:rPr lang="fr-CH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ctr"/>
              <a:r>
                <a:rPr lang="fr-CH" dirty="0"/>
                <a:t>A and B </a:t>
              </a:r>
              <a:r>
                <a:rPr lang="fr-CH" dirty="0" err="1"/>
                <a:t>form</a:t>
              </a:r>
              <a:r>
                <a:rPr lang="fr-CH" dirty="0"/>
                <a:t> a new </a:t>
              </a:r>
              <a:r>
                <a:rPr lang="fr-CH" dirty="0" err="1"/>
                <a:t>lattice</a:t>
              </a:r>
              <a:endParaRPr lang="en-US" dirty="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9EE73F11-7B78-4B1B-87A8-00700E6D9086}"/>
                </a:ext>
              </a:extLst>
            </p:cNvPr>
            <p:cNvGrpSpPr/>
            <p:nvPr/>
          </p:nvGrpSpPr>
          <p:grpSpPr>
            <a:xfrm>
              <a:off x="4656625" y="1178976"/>
              <a:ext cx="4114800" cy="5121166"/>
              <a:chOff x="4656625" y="1178976"/>
              <a:chExt cx="4114800" cy="5121166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7A3F9D23-D32F-44F5-BE76-A8C8DEA051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2532" t="74230" r="2859" b="2531"/>
              <a:stretch/>
            </p:blipFill>
            <p:spPr>
              <a:xfrm>
                <a:off x="5371335" y="4901258"/>
                <a:ext cx="2685380" cy="1398884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10359CF1-9200-4B75-8FFF-598CB63CF6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165" t="24612" r="2532" b="52603"/>
              <a:stretch/>
            </p:blipFill>
            <p:spPr>
              <a:xfrm>
                <a:off x="5380525" y="1905000"/>
                <a:ext cx="2667000" cy="1371598"/>
              </a:xfrm>
              <a:prstGeom prst="rect">
                <a:avLst/>
              </a:prstGeom>
            </p:spPr>
          </p:pic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E3A755A-370C-4B93-AD30-D021BA0A192A}"/>
                  </a:ext>
                </a:extLst>
              </p:cNvPr>
              <p:cNvSpPr txBox="1"/>
              <p:nvPr/>
            </p:nvSpPr>
            <p:spPr>
              <a:xfrm>
                <a:off x="4656625" y="4123492"/>
                <a:ext cx="41148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Bimetallic</a:t>
                </a: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 algn="ctr"/>
                <a:r>
                  <a:rPr lang="fr-CH" dirty="0"/>
                  <a:t>No </a:t>
                </a:r>
                <a:r>
                  <a:rPr lang="fr-CH" dirty="0" err="1"/>
                  <a:t>mixing</a:t>
                </a:r>
                <a:r>
                  <a:rPr lang="fr-CH" dirty="0"/>
                  <a:t> of A and B</a:t>
                </a:r>
                <a:endParaRPr lang="en-US" dirty="0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1FAC984-C877-4B4B-9FE5-B7886CC8B962}"/>
                  </a:ext>
                </a:extLst>
              </p:cNvPr>
              <p:cNvSpPr txBox="1"/>
              <p:nvPr/>
            </p:nvSpPr>
            <p:spPr>
              <a:xfrm>
                <a:off x="4656625" y="1178976"/>
                <a:ext cx="41148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2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Interstitial</a:t>
                </a: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CH" sz="2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solid</a:t>
                </a:r>
                <a:r>
                  <a:rPr lang="fr-CH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solution:</a:t>
                </a:r>
              </a:p>
              <a:p>
                <a:pPr algn="ctr"/>
                <a:r>
                  <a:rPr lang="fr-CH" dirty="0" err="1"/>
                  <a:t>Smaller</a:t>
                </a:r>
                <a:r>
                  <a:rPr lang="fr-CH" dirty="0"/>
                  <a:t> </a:t>
                </a:r>
                <a:r>
                  <a:rPr lang="fr-CH" dirty="0" err="1"/>
                  <a:t>atoms</a:t>
                </a:r>
                <a:r>
                  <a:rPr lang="fr-CH" dirty="0"/>
                  <a:t> in </a:t>
                </a:r>
                <a:r>
                  <a:rPr lang="fr-CH" dirty="0" err="1"/>
                  <a:t>random</a:t>
                </a:r>
                <a:r>
                  <a:rPr lang="fr-CH" dirty="0"/>
                  <a:t> </a:t>
                </a:r>
                <a:r>
                  <a:rPr lang="fr-CH" dirty="0" err="1"/>
                  <a:t>interstitial</a:t>
                </a:r>
                <a:r>
                  <a:rPr lang="fr-CH" dirty="0"/>
                  <a:t> sites  </a:t>
                </a:r>
                <a:endParaRPr lang="en-US" dirty="0"/>
              </a:p>
            </p:txBody>
          </p: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4A5BC1D-825A-479D-B868-05ADFA13ACF3}"/>
                </a:ext>
              </a:extLst>
            </p:cNvPr>
            <p:cNvSpPr txBox="1"/>
            <p:nvPr/>
          </p:nvSpPr>
          <p:spPr>
            <a:xfrm>
              <a:off x="381000" y="1178976"/>
              <a:ext cx="3352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Substitutional</a:t>
              </a:r>
              <a:r>
                <a:rPr lang="fr-CH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CH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solid</a:t>
              </a:r>
              <a:r>
                <a:rPr lang="fr-CH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solution:</a:t>
              </a:r>
            </a:p>
            <a:p>
              <a:pPr algn="ctr"/>
              <a:r>
                <a:rPr lang="fr-CH" dirty="0"/>
                <a:t>B </a:t>
              </a:r>
              <a:r>
                <a:rPr lang="fr-CH" dirty="0" err="1"/>
                <a:t>randomly</a:t>
              </a:r>
              <a:r>
                <a:rPr lang="fr-CH" dirty="0"/>
                <a:t> replace A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1073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I) </a:t>
            </a:r>
            <a:r>
              <a:rPr lang="fr-CH" spc="-5" dirty="0" err="1"/>
              <a:t>Alloys</a:t>
            </a:r>
            <a:r>
              <a:rPr lang="fr-CH" spc="-5" dirty="0"/>
              <a:t> and </a:t>
            </a:r>
            <a:r>
              <a:rPr lang="fr-CH" spc="-5" dirty="0" err="1"/>
              <a:t>solid</a:t>
            </a:r>
            <a:r>
              <a:rPr lang="fr-CH" spc="-5" dirty="0"/>
              <a:t> solutions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5</a:t>
            </a:fld>
            <a:endParaRPr lang="en-US" sz="14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802427-BD7D-4C46-B026-9DE1D0373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2717800"/>
            <a:ext cx="7943850" cy="3530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F5AD40-7DB8-4AD0-975F-513D5543DAB0}"/>
              </a:ext>
            </a:extLst>
          </p:cNvPr>
          <p:cNvSpPr txBox="1"/>
          <p:nvPr/>
        </p:nvSpPr>
        <p:spPr>
          <a:xfrm>
            <a:off x="623889" y="1066800"/>
            <a:ext cx="789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Intrinsic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 due to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differences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radii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B133F3-ECFA-49F8-AAC7-C1945C779F78}"/>
              </a:ext>
            </a:extLst>
          </p:cNvPr>
          <p:cNvSpPr txBox="1"/>
          <p:nvPr/>
        </p:nvSpPr>
        <p:spPr>
          <a:xfrm>
            <a:off x="714375" y="1650345"/>
            <a:ext cx="667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Interstitial</a:t>
            </a:r>
            <a:r>
              <a:rPr lang="fr-CH" dirty="0"/>
              <a:t> </a:t>
            </a:r>
            <a:r>
              <a:rPr lang="fr-CH" dirty="0" err="1"/>
              <a:t>atom</a:t>
            </a:r>
            <a:r>
              <a:rPr lang="fr-CH" dirty="0"/>
              <a:t>: 	B</a:t>
            </a:r>
            <a:r>
              <a:rPr lang="fr-CH" baseline="-25000" dirty="0"/>
              <a:t>i</a:t>
            </a:r>
            <a:r>
              <a:rPr lang="fr-CH" dirty="0"/>
              <a:t>* </a:t>
            </a:r>
            <a:r>
              <a:rPr lang="fr-CH" dirty="0">
                <a:sym typeface="Wingdings" panose="05000000000000000000" pitchFamily="2" charset="2"/>
              </a:rPr>
              <a:t> compressive stress</a:t>
            </a:r>
          </a:p>
          <a:p>
            <a:r>
              <a:rPr lang="fr-CH" dirty="0">
                <a:sym typeface="Wingdings" panose="05000000000000000000" pitchFamily="2" charset="2"/>
              </a:rPr>
              <a:t>Substitution:	B</a:t>
            </a:r>
            <a:r>
              <a:rPr lang="fr-CH" baseline="-25000" dirty="0">
                <a:sym typeface="Wingdings" panose="05000000000000000000" pitchFamily="2" charset="2"/>
              </a:rPr>
              <a:t>a</a:t>
            </a:r>
            <a:r>
              <a:rPr lang="fr-CH" baseline="30000" dirty="0">
                <a:sym typeface="Wingdings" panose="05000000000000000000" pitchFamily="2" charset="2"/>
              </a:rPr>
              <a:t>x</a:t>
            </a:r>
            <a:r>
              <a:rPr lang="fr-CH" dirty="0">
                <a:sym typeface="Wingdings" panose="05000000000000000000" pitchFamily="2" charset="2"/>
              </a:rPr>
              <a:t>  compressive if </a:t>
            </a:r>
            <a:r>
              <a:rPr lang="fr-CH" dirty="0" err="1">
                <a:sym typeface="Wingdings" panose="05000000000000000000" pitchFamily="2" charset="2"/>
              </a:rPr>
              <a:t>r</a:t>
            </a:r>
            <a:r>
              <a:rPr lang="fr-CH" baseline="-25000" dirty="0" err="1">
                <a:sym typeface="Wingdings" panose="05000000000000000000" pitchFamily="2" charset="2"/>
              </a:rPr>
              <a:t>B</a:t>
            </a:r>
            <a:r>
              <a:rPr lang="fr-CH" baseline="-25000" dirty="0">
                <a:sym typeface="Wingdings" panose="05000000000000000000" pitchFamily="2" charset="2"/>
              </a:rPr>
              <a:t> </a:t>
            </a:r>
            <a:r>
              <a:rPr lang="fr-CH" dirty="0">
                <a:sym typeface="Wingdings" panose="05000000000000000000" pitchFamily="2" charset="2"/>
              </a:rPr>
              <a:t>&gt; r	</a:t>
            </a:r>
            <a:r>
              <a:rPr lang="fr-CH" dirty="0" err="1">
                <a:sym typeface="Wingdings" panose="05000000000000000000" pitchFamily="2" charset="2"/>
              </a:rPr>
              <a:t>tensile</a:t>
            </a:r>
            <a:r>
              <a:rPr lang="fr-CH" dirty="0">
                <a:sym typeface="Wingdings" panose="05000000000000000000" pitchFamily="2" charset="2"/>
              </a:rPr>
              <a:t> if </a:t>
            </a:r>
            <a:r>
              <a:rPr lang="fr-CH" dirty="0" err="1">
                <a:sym typeface="Wingdings" panose="05000000000000000000" pitchFamily="2" charset="2"/>
              </a:rPr>
              <a:t>r</a:t>
            </a:r>
            <a:r>
              <a:rPr lang="fr-CH" baseline="-25000" dirty="0" err="1">
                <a:sym typeface="Wingdings" panose="05000000000000000000" pitchFamily="2" charset="2"/>
              </a:rPr>
              <a:t>B</a:t>
            </a:r>
            <a:r>
              <a:rPr lang="fr-CH" dirty="0">
                <a:sym typeface="Wingdings" panose="05000000000000000000" pitchFamily="2" charset="2"/>
              </a:rPr>
              <a:t> &lt; </a:t>
            </a:r>
            <a:r>
              <a:rPr lang="fr-CH" dirty="0" err="1">
                <a:sym typeface="Wingdings" panose="05000000000000000000" pitchFamily="2" charset="2"/>
              </a:rPr>
              <a:t>r</a:t>
            </a:r>
            <a:r>
              <a:rPr lang="fr-CH" baseline="-25000" dirty="0" err="1">
                <a:sym typeface="Wingdings" panose="05000000000000000000" pitchFamily="2" charset="2"/>
              </a:rPr>
              <a:t>A</a:t>
            </a:r>
            <a:r>
              <a:rPr lang="fr-CH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2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6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1)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Direct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/>
              <p:nvPr/>
            </p:nvSpPr>
            <p:spPr>
              <a:xfrm>
                <a:off x="228600" y="1524000"/>
                <a:ext cx="8686800" cy="274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CH" sz="2400" dirty="0"/>
                  <a:t>Both </a:t>
                </a:r>
                <a:r>
                  <a:rPr lang="fr-CH" sz="2400" dirty="0" err="1"/>
                  <a:t>metal</a:t>
                </a:r>
                <a:r>
                  <a:rPr lang="fr-CH" sz="2400" dirty="0"/>
                  <a:t> cations are </a:t>
                </a:r>
                <a:r>
                  <a:rPr lang="fr-CH" sz="2400" dirty="0" err="1"/>
                  <a:t>reduced</a:t>
                </a:r>
                <a:r>
                  <a:rPr lang="fr-CH" sz="2400" dirty="0"/>
                  <a:t> in a single </a:t>
                </a:r>
                <a:r>
                  <a:rPr lang="fr-CH" sz="2400" dirty="0" err="1"/>
                  <a:t>step</a:t>
                </a:r>
                <a:r>
                  <a:rPr lang="fr-CH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fr-CH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fr-CH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28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CH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𝑥𝑎</m:t>
                          </m:r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𝑦𝑏</m:t>
                          </m:r>
                        </m:e>
                      </m:d>
                      <m:sSup>
                        <m:sSupPr>
                          <m:ctrlPr>
                            <a:rPr lang="fr-CH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CH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fr-CH" sz="2800" dirty="0"/>
              </a:p>
              <a:p>
                <a:endParaRPr lang="fr-CH" sz="2000" dirty="0"/>
              </a:p>
              <a:p>
                <a:endParaRPr lang="fr-CH" sz="2000" dirty="0"/>
              </a:p>
              <a:p>
                <a:pPr algn="ctr"/>
                <a:r>
                  <a:rPr lang="fr-CH" sz="2400" dirty="0" err="1"/>
                  <a:t>Particularity</a:t>
                </a:r>
                <a:r>
                  <a:rPr lang="fr-CH" sz="2400" dirty="0"/>
                  <a:t> of direct </a:t>
                </a:r>
                <a:r>
                  <a:rPr lang="fr-CH" sz="2400" dirty="0" err="1"/>
                  <a:t>electrodeposition</a:t>
                </a:r>
                <a:r>
                  <a:rPr lang="fr-CH" sz="2400" dirty="0"/>
                  <a:t> </a:t>
                </a:r>
                <a:r>
                  <a:rPr lang="fr-CH" sz="2400" dirty="0" err="1"/>
                  <a:t>mechanism</a:t>
                </a:r>
                <a:r>
                  <a:rPr lang="fr-CH" sz="2400" dirty="0"/>
                  <a:t>:</a:t>
                </a:r>
              </a:p>
              <a:p>
                <a:endParaRPr lang="fr-CH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fr-CH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𝑥𝐴</m:t>
                              </m:r>
                            </m:e>
                            <m:sup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sSup>
                            <m:sSupPr>
                              <m:ctrlPr>
                                <a:rPr lang="fr-CH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e>
                          <m:sSub>
                            <m:sSubPr>
                              <m:ctrlP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𝑚𝑎𝑦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h𝑖𝑔h𝑒𝑟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𝑡h𝑎𝑛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𝑏𝑜𝑡h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H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fr-CH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fr-CH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CH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fr-CH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H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fr-CH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CH" sz="20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24000"/>
                <a:ext cx="8686800" cy="2744790"/>
              </a:xfrm>
              <a:prstGeom prst="rect">
                <a:avLst/>
              </a:prstGeom>
              <a:blipFill>
                <a:blip r:embed="rId3"/>
                <a:stretch>
                  <a:fillRect t="-1778" b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236321E1-2CB8-451F-A002-C225F86255F6}"/>
              </a:ext>
            </a:extLst>
          </p:cNvPr>
          <p:cNvSpPr txBox="1"/>
          <p:nvPr/>
        </p:nvSpPr>
        <p:spPr>
          <a:xfrm>
            <a:off x="457200" y="5105400"/>
            <a:ext cx="82296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solidFill>
                  <a:srgbClr val="FF0000"/>
                </a:solidFill>
              </a:rPr>
              <a:t>Not possible to </a:t>
            </a:r>
            <a:r>
              <a:rPr lang="fr-CH" sz="2400" dirty="0" err="1">
                <a:solidFill>
                  <a:srgbClr val="FF0000"/>
                </a:solidFill>
              </a:rPr>
              <a:t>deposit</a:t>
            </a:r>
            <a:r>
              <a:rPr lang="fr-CH" sz="2400" dirty="0">
                <a:solidFill>
                  <a:srgbClr val="FF0000"/>
                </a:solidFill>
              </a:rPr>
              <a:t> </a:t>
            </a:r>
            <a:r>
              <a:rPr lang="fr-CH" sz="2400" dirty="0" err="1">
                <a:solidFill>
                  <a:srgbClr val="FF0000"/>
                </a:solidFill>
              </a:rPr>
              <a:t>only</a:t>
            </a:r>
            <a:r>
              <a:rPr lang="fr-CH" sz="2400" dirty="0">
                <a:solidFill>
                  <a:srgbClr val="FF0000"/>
                </a:solidFill>
              </a:rPr>
              <a:t> one cation </a:t>
            </a:r>
            <a:r>
              <a:rPr lang="fr-CH" sz="2400" dirty="0" err="1">
                <a:solidFill>
                  <a:srgbClr val="FF0000"/>
                </a:solidFill>
              </a:rPr>
              <a:t>selectively</a:t>
            </a:r>
            <a:endParaRPr lang="fr-CH" sz="2400" dirty="0">
              <a:solidFill>
                <a:srgbClr val="FF0000"/>
              </a:solidFill>
            </a:endParaRPr>
          </a:p>
          <a:p>
            <a:pPr algn="ctr"/>
            <a:endParaRPr lang="fr-CH" sz="2400" dirty="0">
              <a:solidFill>
                <a:srgbClr val="FF0000"/>
              </a:solidFill>
            </a:endParaRPr>
          </a:p>
          <a:p>
            <a:pPr algn="ctr"/>
            <a:r>
              <a:rPr lang="fr-CH" sz="2400" dirty="0">
                <a:solidFill>
                  <a:srgbClr val="FF0000"/>
                </a:solidFill>
              </a:rPr>
              <a:t> x and y </a:t>
            </a:r>
            <a:r>
              <a:rPr lang="fr-CH" sz="2400" dirty="0" err="1">
                <a:solidFill>
                  <a:srgbClr val="FF0000"/>
                </a:solidFill>
              </a:rPr>
              <a:t>still</a:t>
            </a:r>
            <a:r>
              <a:rPr lang="fr-CH" sz="2400" dirty="0">
                <a:solidFill>
                  <a:srgbClr val="FF0000"/>
                </a:solidFill>
              </a:rPr>
              <a:t> </a:t>
            </a:r>
            <a:r>
              <a:rPr lang="fr-CH" sz="2400" dirty="0" err="1">
                <a:solidFill>
                  <a:srgbClr val="FF0000"/>
                </a:solidFill>
              </a:rPr>
              <a:t>depend</a:t>
            </a:r>
            <a:r>
              <a:rPr lang="fr-CH" sz="2400" dirty="0">
                <a:solidFill>
                  <a:srgbClr val="FF0000"/>
                </a:solidFill>
              </a:rPr>
              <a:t> on the </a:t>
            </a:r>
            <a:r>
              <a:rPr lang="fr-CH" sz="2400" dirty="0" err="1">
                <a:solidFill>
                  <a:srgbClr val="FF0000"/>
                </a:solidFill>
              </a:rPr>
              <a:t>overpotential</a:t>
            </a:r>
            <a:r>
              <a:rPr lang="fr-CH" sz="2400" dirty="0">
                <a:solidFill>
                  <a:srgbClr val="FF0000"/>
                </a:solidFill>
              </a:rPr>
              <a:t> and the mass </a:t>
            </a:r>
            <a:r>
              <a:rPr lang="fr-CH" sz="2400" dirty="0" err="1">
                <a:solidFill>
                  <a:srgbClr val="FF0000"/>
                </a:solidFill>
              </a:rPr>
              <a:t>transfer</a:t>
            </a:r>
            <a:r>
              <a:rPr lang="fr-CH" sz="2400" dirty="0">
                <a:solidFill>
                  <a:srgbClr val="FF0000"/>
                </a:solidFill>
              </a:rPr>
              <a:t> of </a:t>
            </a:r>
            <a:r>
              <a:rPr lang="fr-CH" sz="2400" dirty="0" err="1">
                <a:solidFill>
                  <a:srgbClr val="FF0000"/>
                </a:solidFill>
              </a:rPr>
              <a:t>individual</a:t>
            </a:r>
            <a:r>
              <a:rPr lang="fr-CH" sz="2400" dirty="0">
                <a:solidFill>
                  <a:srgbClr val="FF0000"/>
                </a:solidFill>
              </a:rPr>
              <a:t> </a:t>
            </a:r>
            <a:r>
              <a:rPr lang="fr-CH" sz="2400" dirty="0" err="1">
                <a:solidFill>
                  <a:srgbClr val="FF0000"/>
                </a:solidFill>
              </a:rPr>
              <a:t>species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04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7</a:t>
            </a:fld>
            <a:endParaRPr lang="en-US" sz="140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1)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Direct 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/>
              <p:nvPr/>
            </p:nvSpPr>
            <p:spPr>
              <a:xfrm>
                <a:off x="609601" y="1524000"/>
                <a:ext cx="7924798" cy="2144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CH" sz="2400" dirty="0"/>
                  <a:t>Both </a:t>
                </a:r>
                <a:r>
                  <a:rPr lang="fr-CH" sz="2400" dirty="0" err="1"/>
                  <a:t>metal</a:t>
                </a:r>
                <a:r>
                  <a:rPr lang="fr-CH" sz="2400" dirty="0"/>
                  <a:t> cations are </a:t>
                </a:r>
                <a:r>
                  <a:rPr lang="fr-CH" sz="2400" dirty="0" err="1"/>
                  <a:t>reduced</a:t>
                </a:r>
                <a:r>
                  <a:rPr lang="fr-CH" sz="2400" dirty="0"/>
                  <a:t> in a single </a:t>
                </a:r>
                <a:r>
                  <a:rPr lang="fr-CH" sz="2400" dirty="0" err="1"/>
                  <a:t>step</a:t>
                </a:r>
                <a:r>
                  <a:rPr lang="fr-CH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fr-CH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fr-CH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28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CH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𝑥𝑎</m:t>
                          </m:r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𝑦𝑏</m:t>
                          </m:r>
                        </m:e>
                      </m:d>
                      <m:sSup>
                        <m:sSupPr>
                          <m:ctrlPr>
                            <a:rPr lang="fr-CH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CH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CH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fr-CH" sz="2800" dirty="0"/>
              </a:p>
              <a:p>
                <a:endParaRPr lang="fr-CH" sz="2000" dirty="0"/>
              </a:p>
              <a:p>
                <a:endParaRPr lang="fr-CH" sz="2000" dirty="0"/>
              </a:p>
              <a:p>
                <a:pPr algn="ctr"/>
                <a:r>
                  <a:rPr lang="fr-CH" sz="2800" dirty="0"/>
                  <a:t>Indications by </a:t>
                </a:r>
                <a:r>
                  <a:rPr lang="fr-CH" sz="2800" dirty="0" err="1"/>
                  <a:t>cyclic</a:t>
                </a:r>
                <a:r>
                  <a:rPr lang="fr-CH" sz="2800" dirty="0"/>
                  <a:t> </a:t>
                </a:r>
                <a:r>
                  <a:rPr lang="fr-CH" sz="2800" dirty="0" err="1"/>
                  <a:t>voltammetry</a:t>
                </a:r>
                <a:r>
                  <a:rPr lang="fr-CH" sz="2800" dirty="0"/>
                  <a:t>  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1524000"/>
                <a:ext cx="7924798" cy="2144498"/>
              </a:xfrm>
              <a:prstGeom prst="rect">
                <a:avLst/>
              </a:prstGeom>
              <a:blipFill>
                <a:blip r:embed="rId3"/>
                <a:stretch>
                  <a:fillRect t="-2273" b="-7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AEAFD307-74CB-4BF7-9FD9-168E9ECB1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2635032" y="3647526"/>
            <a:ext cx="3873937" cy="299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54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8</a:t>
            </a:fld>
            <a:endParaRPr lang="en-US" sz="1400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Co-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/>
              <p:nvPr/>
            </p:nvSpPr>
            <p:spPr>
              <a:xfrm>
                <a:off x="609601" y="1524000"/>
                <a:ext cx="7924798" cy="1759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CH" sz="2400" dirty="0"/>
                  <a:t>Both </a:t>
                </a:r>
                <a:r>
                  <a:rPr lang="fr-CH" sz="2400" dirty="0" err="1"/>
                  <a:t>metal</a:t>
                </a:r>
                <a:r>
                  <a:rPr lang="fr-CH" sz="2400" dirty="0"/>
                  <a:t> cations are </a:t>
                </a:r>
                <a:r>
                  <a:rPr lang="fr-CH" sz="2400" dirty="0" err="1"/>
                  <a:t>reduced</a:t>
                </a:r>
                <a:r>
                  <a:rPr lang="fr-CH" sz="2400" dirty="0"/>
                  <a:t> </a:t>
                </a:r>
                <a:r>
                  <a:rPr lang="fr-CH" sz="2400" dirty="0" err="1"/>
                  <a:t>independently</a:t>
                </a:r>
                <a:r>
                  <a:rPr lang="fr-CH" sz="2400" dirty="0"/>
                  <a:t>:</a:t>
                </a:r>
              </a:p>
              <a:p>
                <a:pPr/>
                <a:r>
                  <a:rPr lang="fr-CH" sz="24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fr-CH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CH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fr-CH" sz="2400" dirty="0"/>
                  <a:t>	</a:t>
                </a:r>
              </a:p>
              <a:p>
                <a:r>
                  <a:rPr lang="fr-CH" sz="2400" dirty="0"/>
                  <a:t>					</a:t>
                </a:r>
                <a14:m>
                  <m:oMath xmlns:m="http://schemas.openxmlformats.org/officeDocument/2006/math"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𝑥𝐴</m:t>
                    </m:r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𝑦𝐵</m:t>
                    </m:r>
                    <m:r>
                      <a:rPr lang="fr-CH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fr-CH" sz="2400" dirty="0"/>
              </a:p>
              <a:p>
                <a:pPr/>
                <a:r>
                  <a:rPr lang="fr-CH" sz="24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𝑏</m:t>
                    </m:r>
                    <m:sSup>
                      <m:sSupPr>
                        <m:ctrlPr>
                          <a:rPr lang="fr-CH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CH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fr-CH" sz="2400" dirty="0"/>
                  <a:t>	</a:t>
                </a:r>
                <a:endParaRPr lang="fr-CH" sz="2000" dirty="0"/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1524000"/>
                <a:ext cx="7924798" cy="1759264"/>
              </a:xfrm>
              <a:prstGeom prst="rect">
                <a:avLst/>
              </a:prstGeom>
              <a:blipFill>
                <a:blip r:embed="rId3"/>
                <a:stretch>
                  <a:fillRect t="-2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Brace 1">
            <a:extLst>
              <a:ext uri="{FF2B5EF4-FFF2-40B4-BE49-F238E27FC236}">
                <a16:creationId xmlns:a16="http://schemas.microsoft.com/office/drawing/2014/main" id="{C6CC4A80-64A6-4258-979A-2BEE0877B500}"/>
              </a:ext>
            </a:extLst>
          </p:cNvPr>
          <p:cNvSpPr/>
          <p:nvPr/>
        </p:nvSpPr>
        <p:spPr>
          <a:xfrm>
            <a:off x="3886200" y="2200726"/>
            <a:ext cx="1143000" cy="936666"/>
          </a:xfrm>
          <a:prstGeom prst="rightBrace">
            <a:avLst>
              <a:gd name="adj1" fmla="val 2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BA1D38-B9AB-4597-8A43-A15A1772FF67}"/>
              </a:ext>
            </a:extLst>
          </p:cNvPr>
          <p:cNvCxnSpPr/>
          <p:nvPr/>
        </p:nvCxnSpPr>
        <p:spPr>
          <a:xfrm flipV="1">
            <a:off x="2144110" y="3826719"/>
            <a:ext cx="0" cy="2895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FB2217-F038-4316-9113-BF68949F029C}"/>
              </a:ext>
            </a:extLst>
          </p:cNvPr>
          <p:cNvCxnSpPr>
            <a:cxnSpLocks/>
          </p:cNvCxnSpPr>
          <p:nvPr/>
        </p:nvCxnSpPr>
        <p:spPr>
          <a:xfrm>
            <a:off x="2133600" y="5261379"/>
            <a:ext cx="5652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D529306-485C-484B-AEB1-F6EF909A1EAD}"/>
              </a:ext>
            </a:extLst>
          </p:cNvPr>
          <p:cNvSpPr/>
          <p:nvPr/>
        </p:nvSpPr>
        <p:spPr>
          <a:xfrm>
            <a:off x="4500734" y="4488343"/>
            <a:ext cx="2773688" cy="1290714"/>
          </a:xfrm>
          <a:custGeom>
            <a:avLst/>
            <a:gdLst>
              <a:gd name="connsiteX0" fmla="*/ 1595128 w 2773688"/>
              <a:gd name="connsiteY0" fmla="*/ 776016 h 1290714"/>
              <a:gd name="connsiteX1" fmla="*/ 1275088 w 2773688"/>
              <a:gd name="connsiteY1" fmla="*/ 781096 h 1290714"/>
              <a:gd name="connsiteX2" fmla="*/ 1122688 w 2773688"/>
              <a:gd name="connsiteY2" fmla="*/ 933496 h 1290714"/>
              <a:gd name="connsiteX3" fmla="*/ 970288 w 2773688"/>
              <a:gd name="connsiteY3" fmla="*/ 1289096 h 1290714"/>
              <a:gd name="connsiteX4" fmla="*/ 787408 w 2773688"/>
              <a:gd name="connsiteY4" fmla="*/ 1065576 h 1290714"/>
              <a:gd name="connsiteX5" fmla="*/ 8 w 2773688"/>
              <a:gd name="connsiteY5" fmla="*/ 1070656 h 1290714"/>
              <a:gd name="connsiteX6" fmla="*/ 772168 w 2773688"/>
              <a:gd name="connsiteY6" fmla="*/ 1030016 h 1290714"/>
              <a:gd name="connsiteX7" fmla="*/ 1183648 w 2773688"/>
              <a:gd name="connsiteY7" fmla="*/ 770936 h 1290714"/>
              <a:gd name="connsiteX8" fmla="*/ 1717048 w 2773688"/>
              <a:gd name="connsiteY8" fmla="*/ 745536 h 1290714"/>
              <a:gd name="connsiteX9" fmla="*/ 1915168 w 2773688"/>
              <a:gd name="connsiteY9" fmla="*/ 415336 h 1290714"/>
              <a:gd name="connsiteX10" fmla="*/ 2016768 w 2773688"/>
              <a:gd name="connsiteY10" fmla="*/ 3856 h 1290714"/>
              <a:gd name="connsiteX11" fmla="*/ 2179328 w 2773688"/>
              <a:gd name="connsiteY11" fmla="*/ 674416 h 1290714"/>
              <a:gd name="connsiteX12" fmla="*/ 2407928 w 2773688"/>
              <a:gd name="connsiteY12" fmla="*/ 765856 h 1290714"/>
              <a:gd name="connsiteX13" fmla="*/ 2773688 w 2773688"/>
              <a:gd name="connsiteY13" fmla="*/ 760776 h 1290714"/>
              <a:gd name="connsiteX14" fmla="*/ 1595128 w 2773688"/>
              <a:gd name="connsiteY14" fmla="*/ 776016 h 129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73688" h="1290714">
                <a:moveTo>
                  <a:pt x="1595128" y="776016"/>
                </a:moveTo>
                <a:cubicBezTo>
                  <a:pt x="1474478" y="765432"/>
                  <a:pt x="1353828" y="754849"/>
                  <a:pt x="1275088" y="781096"/>
                </a:cubicBezTo>
                <a:cubicBezTo>
                  <a:pt x="1196348" y="807343"/>
                  <a:pt x="1173488" y="848829"/>
                  <a:pt x="1122688" y="933496"/>
                </a:cubicBezTo>
                <a:cubicBezTo>
                  <a:pt x="1071888" y="1018163"/>
                  <a:pt x="1026168" y="1267083"/>
                  <a:pt x="970288" y="1289096"/>
                </a:cubicBezTo>
                <a:cubicBezTo>
                  <a:pt x="914408" y="1311109"/>
                  <a:pt x="949121" y="1101983"/>
                  <a:pt x="787408" y="1065576"/>
                </a:cubicBezTo>
                <a:cubicBezTo>
                  <a:pt x="625695" y="1029169"/>
                  <a:pt x="2548" y="1076583"/>
                  <a:pt x="8" y="1070656"/>
                </a:cubicBezTo>
                <a:cubicBezTo>
                  <a:pt x="-2532" y="1064729"/>
                  <a:pt x="574895" y="1079969"/>
                  <a:pt x="772168" y="1030016"/>
                </a:cubicBezTo>
                <a:cubicBezTo>
                  <a:pt x="969441" y="980063"/>
                  <a:pt x="1026168" y="818349"/>
                  <a:pt x="1183648" y="770936"/>
                </a:cubicBezTo>
                <a:cubicBezTo>
                  <a:pt x="1341128" y="723523"/>
                  <a:pt x="1595128" y="804803"/>
                  <a:pt x="1717048" y="745536"/>
                </a:cubicBezTo>
                <a:cubicBezTo>
                  <a:pt x="1838968" y="686269"/>
                  <a:pt x="1865215" y="538949"/>
                  <a:pt x="1915168" y="415336"/>
                </a:cubicBezTo>
                <a:cubicBezTo>
                  <a:pt x="1965121" y="291723"/>
                  <a:pt x="1972741" y="-39324"/>
                  <a:pt x="2016768" y="3856"/>
                </a:cubicBezTo>
                <a:cubicBezTo>
                  <a:pt x="2060795" y="47036"/>
                  <a:pt x="2114135" y="547416"/>
                  <a:pt x="2179328" y="674416"/>
                </a:cubicBezTo>
                <a:cubicBezTo>
                  <a:pt x="2244521" y="801416"/>
                  <a:pt x="2308868" y="751463"/>
                  <a:pt x="2407928" y="765856"/>
                </a:cubicBezTo>
                <a:cubicBezTo>
                  <a:pt x="2506988" y="780249"/>
                  <a:pt x="2773688" y="760776"/>
                  <a:pt x="2773688" y="760776"/>
                </a:cubicBezTo>
                <a:lnTo>
                  <a:pt x="1595128" y="7760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81FCADD-99B8-4551-8DE6-34C89EB53D06}"/>
              </a:ext>
            </a:extLst>
          </p:cNvPr>
          <p:cNvSpPr/>
          <p:nvPr/>
        </p:nvSpPr>
        <p:spPr>
          <a:xfrm>
            <a:off x="3565339" y="4187383"/>
            <a:ext cx="2496741" cy="1837689"/>
          </a:xfrm>
          <a:custGeom>
            <a:avLst/>
            <a:gdLst>
              <a:gd name="connsiteX0" fmla="*/ 2469563 w 2496741"/>
              <a:gd name="connsiteY0" fmla="*/ 1076976 h 1837689"/>
              <a:gd name="connsiteX1" fmla="*/ 1204643 w 2496741"/>
              <a:gd name="connsiteY1" fmla="*/ 1071896 h 1837689"/>
              <a:gd name="connsiteX2" fmla="*/ 940483 w 2496741"/>
              <a:gd name="connsiteY2" fmla="*/ 1173496 h 1837689"/>
              <a:gd name="connsiteX3" fmla="*/ 772843 w 2496741"/>
              <a:gd name="connsiteY3" fmla="*/ 1833896 h 1837689"/>
              <a:gd name="connsiteX4" fmla="*/ 574723 w 2496741"/>
              <a:gd name="connsiteY4" fmla="*/ 1442736 h 1837689"/>
              <a:gd name="connsiteX5" fmla="*/ 142923 w 2496741"/>
              <a:gd name="connsiteY5" fmla="*/ 1417336 h 1837689"/>
              <a:gd name="connsiteX6" fmla="*/ 683 w 2496741"/>
              <a:gd name="connsiteY6" fmla="*/ 1595136 h 1837689"/>
              <a:gd name="connsiteX7" fmla="*/ 117523 w 2496741"/>
              <a:gd name="connsiteY7" fmla="*/ 1386856 h 1837689"/>
              <a:gd name="connsiteX8" fmla="*/ 650923 w 2496741"/>
              <a:gd name="connsiteY8" fmla="*/ 1336056 h 1837689"/>
              <a:gd name="connsiteX9" fmla="*/ 991283 w 2496741"/>
              <a:gd name="connsiteY9" fmla="*/ 1066816 h 1837689"/>
              <a:gd name="connsiteX10" fmla="*/ 1494203 w 2496741"/>
              <a:gd name="connsiteY10" fmla="*/ 995696 h 1837689"/>
              <a:gd name="connsiteX11" fmla="*/ 1768523 w 2496741"/>
              <a:gd name="connsiteY11" fmla="*/ 16 h 1837689"/>
              <a:gd name="connsiteX12" fmla="*/ 2047923 w 2496741"/>
              <a:gd name="connsiteY12" fmla="*/ 970296 h 1837689"/>
              <a:gd name="connsiteX13" fmla="*/ 2469563 w 2496741"/>
              <a:gd name="connsiteY13" fmla="*/ 1076976 h 18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6741" h="1837689">
                <a:moveTo>
                  <a:pt x="2469563" y="1076976"/>
                </a:moveTo>
                <a:cubicBezTo>
                  <a:pt x="2329016" y="1093909"/>
                  <a:pt x="1459490" y="1055809"/>
                  <a:pt x="1204643" y="1071896"/>
                </a:cubicBezTo>
                <a:cubicBezTo>
                  <a:pt x="949796" y="1087983"/>
                  <a:pt x="1012450" y="1046496"/>
                  <a:pt x="940483" y="1173496"/>
                </a:cubicBezTo>
                <a:cubicBezTo>
                  <a:pt x="868516" y="1300496"/>
                  <a:pt x="833803" y="1789023"/>
                  <a:pt x="772843" y="1833896"/>
                </a:cubicBezTo>
                <a:cubicBezTo>
                  <a:pt x="711883" y="1878769"/>
                  <a:pt x="679710" y="1512163"/>
                  <a:pt x="574723" y="1442736"/>
                </a:cubicBezTo>
                <a:cubicBezTo>
                  <a:pt x="469736" y="1373309"/>
                  <a:pt x="238596" y="1391936"/>
                  <a:pt x="142923" y="1417336"/>
                </a:cubicBezTo>
                <a:cubicBezTo>
                  <a:pt x="47250" y="1442736"/>
                  <a:pt x="4916" y="1600216"/>
                  <a:pt x="683" y="1595136"/>
                </a:cubicBezTo>
                <a:cubicBezTo>
                  <a:pt x="-3550" y="1590056"/>
                  <a:pt x="9150" y="1430036"/>
                  <a:pt x="117523" y="1386856"/>
                </a:cubicBezTo>
                <a:cubicBezTo>
                  <a:pt x="225896" y="1343676"/>
                  <a:pt x="505296" y="1389396"/>
                  <a:pt x="650923" y="1336056"/>
                </a:cubicBezTo>
                <a:cubicBezTo>
                  <a:pt x="796550" y="1282716"/>
                  <a:pt x="850736" y="1123543"/>
                  <a:pt x="991283" y="1066816"/>
                </a:cubicBezTo>
                <a:cubicBezTo>
                  <a:pt x="1131830" y="1010089"/>
                  <a:pt x="1364663" y="1173496"/>
                  <a:pt x="1494203" y="995696"/>
                </a:cubicBezTo>
                <a:cubicBezTo>
                  <a:pt x="1623743" y="817896"/>
                  <a:pt x="1676236" y="4249"/>
                  <a:pt x="1768523" y="16"/>
                </a:cubicBezTo>
                <a:cubicBezTo>
                  <a:pt x="1860810" y="-4217"/>
                  <a:pt x="1930236" y="792496"/>
                  <a:pt x="2047923" y="970296"/>
                </a:cubicBezTo>
                <a:cubicBezTo>
                  <a:pt x="2165610" y="1148096"/>
                  <a:pt x="2610110" y="1060043"/>
                  <a:pt x="2469563" y="107697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2D584-F405-4F86-A1DB-D19D855E394B}"/>
              </a:ext>
            </a:extLst>
          </p:cNvPr>
          <p:cNvSpPr txBox="1"/>
          <p:nvPr/>
        </p:nvSpPr>
        <p:spPr>
          <a:xfrm>
            <a:off x="2209800" y="3657600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i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481A67-A051-441C-8B54-6D16D3A38D53}"/>
              </a:ext>
            </a:extLst>
          </p:cNvPr>
          <p:cNvSpPr txBox="1"/>
          <p:nvPr/>
        </p:nvSpPr>
        <p:spPr>
          <a:xfrm>
            <a:off x="7848113" y="4787934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E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EFE976-8715-40CD-8768-56A740E729CD}"/>
                  </a:ext>
                </a:extLst>
              </p:cNvPr>
              <p:cNvSpPr txBox="1"/>
              <p:nvPr/>
            </p:nvSpPr>
            <p:spPr>
              <a:xfrm>
                <a:off x="3565339" y="5758934"/>
                <a:ext cx="4584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EFE976-8715-40CD-8768-56A740E72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39" y="5758934"/>
                <a:ext cx="45847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2BD7AA-188F-4171-BC74-F65B98C6F95C}"/>
                  </a:ext>
                </a:extLst>
              </p:cNvPr>
              <p:cNvSpPr txBox="1"/>
              <p:nvPr/>
            </p:nvSpPr>
            <p:spPr>
              <a:xfrm>
                <a:off x="5326788" y="4135080"/>
                <a:ext cx="3131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2BD7AA-188F-4171-BC74-F65B98C6F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788" y="4135080"/>
                <a:ext cx="313141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590053-9A0D-48D9-AE73-B6610577124B}"/>
                  </a:ext>
                </a:extLst>
              </p:cNvPr>
              <p:cNvSpPr txBox="1"/>
              <p:nvPr/>
            </p:nvSpPr>
            <p:spPr>
              <a:xfrm>
                <a:off x="4156527" y="3802186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590053-9A0D-48D9-AE73-B66105771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527" y="3802186"/>
                <a:ext cx="3131412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DF926E-811C-4D92-9364-714A9210C6B0}"/>
                  </a:ext>
                </a:extLst>
              </p:cNvPr>
              <p:cNvSpPr txBox="1"/>
              <p:nvPr/>
            </p:nvSpPr>
            <p:spPr>
              <a:xfrm>
                <a:off x="3158206" y="6255130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DF926E-811C-4D92-9364-714A9210C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206" y="6255130"/>
                <a:ext cx="3131412" cy="374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7F45F2-BFDB-4646-ACA4-D9CA501918D3}"/>
              </a:ext>
            </a:extLst>
          </p:cNvPr>
          <p:cNvCxnSpPr/>
          <p:nvPr/>
        </p:nvCxnSpPr>
        <p:spPr>
          <a:xfrm>
            <a:off x="4801009" y="5549900"/>
            <a:ext cx="1872000" cy="0"/>
          </a:xfrm>
          <a:prstGeom prst="line">
            <a:avLst/>
          </a:prstGeom>
          <a:ln w="952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484668-0289-466F-A45A-EC03B5658BAB}"/>
                  </a:ext>
                </a:extLst>
              </p:cNvPr>
              <p:cNvSpPr txBox="1"/>
              <p:nvPr/>
            </p:nvSpPr>
            <p:spPr>
              <a:xfrm>
                <a:off x="6679712" y="5344505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484668-0289-466F-A45A-EC03B5658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712" y="5344505"/>
                <a:ext cx="381488" cy="385875"/>
              </a:xfrm>
              <a:prstGeom prst="rect">
                <a:avLst/>
              </a:prstGeom>
              <a:blipFill>
                <a:blip r:embed="rId8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07D840-C06A-4C64-BFC6-A599ACB6F76F}"/>
                  </a:ext>
                </a:extLst>
              </p:cNvPr>
              <p:cNvSpPr txBox="1"/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07D840-C06A-4C64-BFC6-A599ACB6F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blipFill>
                <a:blip r:embed="rId9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1B3C55-91F3-43CE-8404-3B12806E682A}"/>
              </a:ext>
            </a:extLst>
          </p:cNvPr>
          <p:cNvCxnSpPr/>
          <p:nvPr/>
        </p:nvCxnSpPr>
        <p:spPr>
          <a:xfrm>
            <a:off x="3383512" y="5560956"/>
            <a:ext cx="972000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096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602" y="213757"/>
            <a:ext cx="792479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CH" spc="-5" dirty="0"/>
              <a:t>II) </a:t>
            </a:r>
            <a:r>
              <a:rPr lang="fr-CH" spc="-5" dirty="0" err="1"/>
              <a:t>Electrodeposition</a:t>
            </a:r>
            <a:r>
              <a:rPr lang="fr-CH" spc="-5" dirty="0"/>
              <a:t> of </a:t>
            </a:r>
            <a:r>
              <a:rPr lang="fr-CH" spc="-5" dirty="0" err="1"/>
              <a:t>several</a:t>
            </a:r>
            <a:r>
              <a:rPr lang="fr-CH" spc="-5" dirty="0"/>
              <a:t> </a:t>
            </a:r>
            <a:r>
              <a:rPr lang="fr-CH" spc="-5" dirty="0" err="1"/>
              <a:t>elements</a:t>
            </a:r>
            <a:endParaRPr spc="-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F03C4-A655-4691-A9A7-9356416C4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BCB1-CD3E-4068-8B69-E3F0ADBE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33376728-2C40-4021-9616-2E5969FB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9</a:t>
            </a:fld>
            <a:endParaRPr lang="en-US" sz="1400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B0B99E7-D953-419A-BA69-C21090B3703A}"/>
              </a:ext>
            </a:extLst>
          </p:cNvPr>
          <p:cNvSpPr txBox="1"/>
          <p:nvPr/>
        </p:nvSpPr>
        <p:spPr>
          <a:xfrm>
            <a:off x="228601" y="914400"/>
            <a:ext cx="868679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CH" sz="2800" spc="-5">
                <a:solidFill>
                  <a:srgbClr val="FF0000"/>
                </a:solidFill>
                <a:latin typeface="Arial"/>
                <a:cs typeface="Arial"/>
              </a:rPr>
              <a:t>2) 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Co-</a:t>
            </a:r>
            <a:r>
              <a:rPr lang="fr-CH" sz="2800" spc="-5" dirty="0" err="1">
                <a:solidFill>
                  <a:srgbClr val="FF0000"/>
                </a:solidFill>
                <a:latin typeface="Arial"/>
                <a:cs typeface="Arial"/>
              </a:rPr>
              <a:t>deposition</a:t>
            </a:r>
            <a:r>
              <a:rPr lang="fr-CH" sz="2800" spc="-5" dirty="0">
                <a:solidFill>
                  <a:srgbClr val="FF0000"/>
                </a:solidFill>
                <a:latin typeface="Arial"/>
                <a:cs typeface="Arial"/>
              </a:rPr>
              <a:t> process</a:t>
            </a:r>
            <a:endParaRPr sz="2800" dirty="0"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/>
              <p:nvPr/>
            </p:nvSpPr>
            <p:spPr>
              <a:xfrm>
                <a:off x="609601" y="1524000"/>
                <a:ext cx="7924798" cy="1759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CH" sz="2400" dirty="0"/>
                  <a:t>Both </a:t>
                </a:r>
                <a:r>
                  <a:rPr lang="fr-CH" sz="2400" dirty="0" err="1"/>
                  <a:t>metal</a:t>
                </a:r>
                <a:r>
                  <a:rPr lang="fr-CH" sz="2400" dirty="0"/>
                  <a:t> cations are </a:t>
                </a:r>
                <a:r>
                  <a:rPr lang="fr-CH" sz="2400" dirty="0" err="1"/>
                  <a:t>reduced</a:t>
                </a:r>
                <a:r>
                  <a:rPr lang="fr-CH" sz="2400" dirty="0"/>
                  <a:t> </a:t>
                </a:r>
                <a:r>
                  <a:rPr lang="fr-CH" sz="2400" dirty="0" err="1"/>
                  <a:t>independently</a:t>
                </a:r>
                <a:r>
                  <a:rPr lang="fr-CH" sz="2400" dirty="0"/>
                  <a:t>:</a:t>
                </a:r>
              </a:p>
              <a:p>
                <a:r>
                  <a:rPr lang="fr-CH" sz="24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fr-CH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CH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fr-CH" sz="2400" dirty="0"/>
                  <a:t>	</a:t>
                </a:r>
              </a:p>
              <a:p>
                <a:r>
                  <a:rPr lang="fr-CH" sz="2400" dirty="0"/>
                  <a:t>					</a:t>
                </a:r>
                <a14:m>
                  <m:oMath xmlns:m="http://schemas.openxmlformats.org/officeDocument/2006/math"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𝑥𝐴</m:t>
                    </m:r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𝑦𝐵</m:t>
                    </m:r>
                    <m:r>
                      <a:rPr lang="fr-CH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fr-CH" sz="2400" dirty="0"/>
              </a:p>
              <a:p>
                <a:r>
                  <a:rPr lang="fr-CH" sz="24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CH" sz="2400" b="0" i="1" smtClean="0">
                        <a:latin typeface="Cambria Math" panose="02040503050406030204" pitchFamily="18" charset="0"/>
                      </a:rPr>
                      <m:t>𝑏</m:t>
                    </m:r>
                    <m:sSup>
                      <m:sSupPr>
                        <m:ctrlPr>
                          <a:rPr lang="fr-CH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CH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fr-CH" sz="2400" dirty="0"/>
                  <a:t>	</a:t>
                </a:r>
                <a:endParaRPr lang="fr-CH" sz="2000" dirty="0"/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DDB8CE-B53B-4B93-AC78-BAC1476AE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1524000"/>
                <a:ext cx="7924798" cy="1759264"/>
              </a:xfrm>
              <a:prstGeom prst="rect">
                <a:avLst/>
              </a:prstGeom>
              <a:blipFill>
                <a:blip r:embed="rId3"/>
                <a:stretch>
                  <a:fillRect t="-2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Brace 1">
            <a:extLst>
              <a:ext uri="{FF2B5EF4-FFF2-40B4-BE49-F238E27FC236}">
                <a16:creationId xmlns:a16="http://schemas.microsoft.com/office/drawing/2014/main" id="{C6CC4A80-64A6-4258-979A-2BEE0877B500}"/>
              </a:ext>
            </a:extLst>
          </p:cNvPr>
          <p:cNvSpPr/>
          <p:nvPr/>
        </p:nvSpPr>
        <p:spPr>
          <a:xfrm>
            <a:off x="3886200" y="2200726"/>
            <a:ext cx="1143000" cy="936666"/>
          </a:xfrm>
          <a:prstGeom prst="rightBrace">
            <a:avLst>
              <a:gd name="adj1" fmla="val 2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BA1D38-B9AB-4597-8A43-A15A1772FF67}"/>
              </a:ext>
            </a:extLst>
          </p:cNvPr>
          <p:cNvCxnSpPr/>
          <p:nvPr/>
        </p:nvCxnSpPr>
        <p:spPr>
          <a:xfrm flipV="1">
            <a:off x="2144110" y="3826719"/>
            <a:ext cx="0" cy="2895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FB2217-F038-4316-9113-BF68949F029C}"/>
              </a:ext>
            </a:extLst>
          </p:cNvPr>
          <p:cNvCxnSpPr>
            <a:cxnSpLocks/>
          </p:cNvCxnSpPr>
          <p:nvPr/>
        </p:nvCxnSpPr>
        <p:spPr>
          <a:xfrm>
            <a:off x="2133600" y="5261379"/>
            <a:ext cx="5652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D529306-485C-484B-AEB1-F6EF909A1EAD}"/>
              </a:ext>
            </a:extLst>
          </p:cNvPr>
          <p:cNvSpPr/>
          <p:nvPr/>
        </p:nvSpPr>
        <p:spPr>
          <a:xfrm>
            <a:off x="4500734" y="4488343"/>
            <a:ext cx="2773688" cy="1290714"/>
          </a:xfrm>
          <a:custGeom>
            <a:avLst/>
            <a:gdLst>
              <a:gd name="connsiteX0" fmla="*/ 1595128 w 2773688"/>
              <a:gd name="connsiteY0" fmla="*/ 776016 h 1290714"/>
              <a:gd name="connsiteX1" fmla="*/ 1275088 w 2773688"/>
              <a:gd name="connsiteY1" fmla="*/ 781096 h 1290714"/>
              <a:gd name="connsiteX2" fmla="*/ 1122688 w 2773688"/>
              <a:gd name="connsiteY2" fmla="*/ 933496 h 1290714"/>
              <a:gd name="connsiteX3" fmla="*/ 970288 w 2773688"/>
              <a:gd name="connsiteY3" fmla="*/ 1289096 h 1290714"/>
              <a:gd name="connsiteX4" fmla="*/ 787408 w 2773688"/>
              <a:gd name="connsiteY4" fmla="*/ 1065576 h 1290714"/>
              <a:gd name="connsiteX5" fmla="*/ 8 w 2773688"/>
              <a:gd name="connsiteY5" fmla="*/ 1070656 h 1290714"/>
              <a:gd name="connsiteX6" fmla="*/ 772168 w 2773688"/>
              <a:gd name="connsiteY6" fmla="*/ 1030016 h 1290714"/>
              <a:gd name="connsiteX7" fmla="*/ 1183648 w 2773688"/>
              <a:gd name="connsiteY7" fmla="*/ 770936 h 1290714"/>
              <a:gd name="connsiteX8" fmla="*/ 1717048 w 2773688"/>
              <a:gd name="connsiteY8" fmla="*/ 745536 h 1290714"/>
              <a:gd name="connsiteX9" fmla="*/ 1915168 w 2773688"/>
              <a:gd name="connsiteY9" fmla="*/ 415336 h 1290714"/>
              <a:gd name="connsiteX10" fmla="*/ 2016768 w 2773688"/>
              <a:gd name="connsiteY10" fmla="*/ 3856 h 1290714"/>
              <a:gd name="connsiteX11" fmla="*/ 2179328 w 2773688"/>
              <a:gd name="connsiteY11" fmla="*/ 674416 h 1290714"/>
              <a:gd name="connsiteX12" fmla="*/ 2407928 w 2773688"/>
              <a:gd name="connsiteY12" fmla="*/ 765856 h 1290714"/>
              <a:gd name="connsiteX13" fmla="*/ 2773688 w 2773688"/>
              <a:gd name="connsiteY13" fmla="*/ 760776 h 1290714"/>
              <a:gd name="connsiteX14" fmla="*/ 1595128 w 2773688"/>
              <a:gd name="connsiteY14" fmla="*/ 776016 h 129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73688" h="1290714">
                <a:moveTo>
                  <a:pt x="1595128" y="776016"/>
                </a:moveTo>
                <a:cubicBezTo>
                  <a:pt x="1474478" y="765432"/>
                  <a:pt x="1353828" y="754849"/>
                  <a:pt x="1275088" y="781096"/>
                </a:cubicBezTo>
                <a:cubicBezTo>
                  <a:pt x="1196348" y="807343"/>
                  <a:pt x="1173488" y="848829"/>
                  <a:pt x="1122688" y="933496"/>
                </a:cubicBezTo>
                <a:cubicBezTo>
                  <a:pt x="1071888" y="1018163"/>
                  <a:pt x="1026168" y="1267083"/>
                  <a:pt x="970288" y="1289096"/>
                </a:cubicBezTo>
                <a:cubicBezTo>
                  <a:pt x="914408" y="1311109"/>
                  <a:pt x="949121" y="1101983"/>
                  <a:pt x="787408" y="1065576"/>
                </a:cubicBezTo>
                <a:cubicBezTo>
                  <a:pt x="625695" y="1029169"/>
                  <a:pt x="2548" y="1076583"/>
                  <a:pt x="8" y="1070656"/>
                </a:cubicBezTo>
                <a:cubicBezTo>
                  <a:pt x="-2532" y="1064729"/>
                  <a:pt x="574895" y="1079969"/>
                  <a:pt x="772168" y="1030016"/>
                </a:cubicBezTo>
                <a:cubicBezTo>
                  <a:pt x="969441" y="980063"/>
                  <a:pt x="1026168" y="818349"/>
                  <a:pt x="1183648" y="770936"/>
                </a:cubicBezTo>
                <a:cubicBezTo>
                  <a:pt x="1341128" y="723523"/>
                  <a:pt x="1595128" y="804803"/>
                  <a:pt x="1717048" y="745536"/>
                </a:cubicBezTo>
                <a:cubicBezTo>
                  <a:pt x="1838968" y="686269"/>
                  <a:pt x="1865215" y="538949"/>
                  <a:pt x="1915168" y="415336"/>
                </a:cubicBezTo>
                <a:cubicBezTo>
                  <a:pt x="1965121" y="291723"/>
                  <a:pt x="1972741" y="-39324"/>
                  <a:pt x="2016768" y="3856"/>
                </a:cubicBezTo>
                <a:cubicBezTo>
                  <a:pt x="2060795" y="47036"/>
                  <a:pt x="2114135" y="547416"/>
                  <a:pt x="2179328" y="674416"/>
                </a:cubicBezTo>
                <a:cubicBezTo>
                  <a:pt x="2244521" y="801416"/>
                  <a:pt x="2308868" y="751463"/>
                  <a:pt x="2407928" y="765856"/>
                </a:cubicBezTo>
                <a:cubicBezTo>
                  <a:pt x="2506988" y="780249"/>
                  <a:pt x="2773688" y="760776"/>
                  <a:pt x="2773688" y="760776"/>
                </a:cubicBezTo>
                <a:lnTo>
                  <a:pt x="1595128" y="7760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81FCADD-99B8-4551-8DE6-34C89EB53D06}"/>
              </a:ext>
            </a:extLst>
          </p:cNvPr>
          <p:cNvSpPr/>
          <p:nvPr/>
        </p:nvSpPr>
        <p:spPr>
          <a:xfrm>
            <a:off x="3565339" y="4187383"/>
            <a:ext cx="2496741" cy="1837689"/>
          </a:xfrm>
          <a:custGeom>
            <a:avLst/>
            <a:gdLst>
              <a:gd name="connsiteX0" fmla="*/ 2469563 w 2496741"/>
              <a:gd name="connsiteY0" fmla="*/ 1076976 h 1837689"/>
              <a:gd name="connsiteX1" fmla="*/ 1204643 w 2496741"/>
              <a:gd name="connsiteY1" fmla="*/ 1071896 h 1837689"/>
              <a:gd name="connsiteX2" fmla="*/ 940483 w 2496741"/>
              <a:gd name="connsiteY2" fmla="*/ 1173496 h 1837689"/>
              <a:gd name="connsiteX3" fmla="*/ 772843 w 2496741"/>
              <a:gd name="connsiteY3" fmla="*/ 1833896 h 1837689"/>
              <a:gd name="connsiteX4" fmla="*/ 574723 w 2496741"/>
              <a:gd name="connsiteY4" fmla="*/ 1442736 h 1837689"/>
              <a:gd name="connsiteX5" fmla="*/ 142923 w 2496741"/>
              <a:gd name="connsiteY5" fmla="*/ 1417336 h 1837689"/>
              <a:gd name="connsiteX6" fmla="*/ 683 w 2496741"/>
              <a:gd name="connsiteY6" fmla="*/ 1595136 h 1837689"/>
              <a:gd name="connsiteX7" fmla="*/ 117523 w 2496741"/>
              <a:gd name="connsiteY7" fmla="*/ 1386856 h 1837689"/>
              <a:gd name="connsiteX8" fmla="*/ 650923 w 2496741"/>
              <a:gd name="connsiteY8" fmla="*/ 1336056 h 1837689"/>
              <a:gd name="connsiteX9" fmla="*/ 991283 w 2496741"/>
              <a:gd name="connsiteY9" fmla="*/ 1066816 h 1837689"/>
              <a:gd name="connsiteX10" fmla="*/ 1494203 w 2496741"/>
              <a:gd name="connsiteY10" fmla="*/ 995696 h 1837689"/>
              <a:gd name="connsiteX11" fmla="*/ 1768523 w 2496741"/>
              <a:gd name="connsiteY11" fmla="*/ 16 h 1837689"/>
              <a:gd name="connsiteX12" fmla="*/ 2047923 w 2496741"/>
              <a:gd name="connsiteY12" fmla="*/ 970296 h 1837689"/>
              <a:gd name="connsiteX13" fmla="*/ 2469563 w 2496741"/>
              <a:gd name="connsiteY13" fmla="*/ 1076976 h 18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6741" h="1837689">
                <a:moveTo>
                  <a:pt x="2469563" y="1076976"/>
                </a:moveTo>
                <a:cubicBezTo>
                  <a:pt x="2329016" y="1093909"/>
                  <a:pt x="1459490" y="1055809"/>
                  <a:pt x="1204643" y="1071896"/>
                </a:cubicBezTo>
                <a:cubicBezTo>
                  <a:pt x="949796" y="1087983"/>
                  <a:pt x="1012450" y="1046496"/>
                  <a:pt x="940483" y="1173496"/>
                </a:cubicBezTo>
                <a:cubicBezTo>
                  <a:pt x="868516" y="1300496"/>
                  <a:pt x="833803" y="1789023"/>
                  <a:pt x="772843" y="1833896"/>
                </a:cubicBezTo>
                <a:cubicBezTo>
                  <a:pt x="711883" y="1878769"/>
                  <a:pt x="679710" y="1512163"/>
                  <a:pt x="574723" y="1442736"/>
                </a:cubicBezTo>
                <a:cubicBezTo>
                  <a:pt x="469736" y="1373309"/>
                  <a:pt x="238596" y="1391936"/>
                  <a:pt x="142923" y="1417336"/>
                </a:cubicBezTo>
                <a:cubicBezTo>
                  <a:pt x="47250" y="1442736"/>
                  <a:pt x="4916" y="1600216"/>
                  <a:pt x="683" y="1595136"/>
                </a:cubicBezTo>
                <a:cubicBezTo>
                  <a:pt x="-3550" y="1590056"/>
                  <a:pt x="9150" y="1430036"/>
                  <a:pt x="117523" y="1386856"/>
                </a:cubicBezTo>
                <a:cubicBezTo>
                  <a:pt x="225896" y="1343676"/>
                  <a:pt x="505296" y="1389396"/>
                  <a:pt x="650923" y="1336056"/>
                </a:cubicBezTo>
                <a:cubicBezTo>
                  <a:pt x="796550" y="1282716"/>
                  <a:pt x="850736" y="1123543"/>
                  <a:pt x="991283" y="1066816"/>
                </a:cubicBezTo>
                <a:cubicBezTo>
                  <a:pt x="1131830" y="1010089"/>
                  <a:pt x="1364663" y="1173496"/>
                  <a:pt x="1494203" y="995696"/>
                </a:cubicBezTo>
                <a:cubicBezTo>
                  <a:pt x="1623743" y="817896"/>
                  <a:pt x="1676236" y="4249"/>
                  <a:pt x="1768523" y="16"/>
                </a:cubicBezTo>
                <a:cubicBezTo>
                  <a:pt x="1860810" y="-4217"/>
                  <a:pt x="1930236" y="792496"/>
                  <a:pt x="2047923" y="970296"/>
                </a:cubicBezTo>
                <a:cubicBezTo>
                  <a:pt x="2165610" y="1148096"/>
                  <a:pt x="2610110" y="1060043"/>
                  <a:pt x="2469563" y="107697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2D584-F405-4F86-A1DB-D19D855E394B}"/>
              </a:ext>
            </a:extLst>
          </p:cNvPr>
          <p:cNvSpPr txBox="1"/>
          <p:nvPr/>
        </p:nvSpPr>
        <p:spPr>
          <a:xfrm>
            <a:off x="2209800" y="3657600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i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481A67-A051-441C-8B54-6D16D3A38D53}"/>
              </a:ext>
            </a:extLst>
          </p:cNvPr>
          <p:cNvSpPr txBox="1"/>
          <p:nvPr/>
        </p:nvSpPr>
        <p:spPr>
          <a:xfrm>
            <a:off x="7848113" y="4787934"/>
            <a:ext cx="4571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E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EFE976-8715-40CD-8768-56A740E729CD}"/>
                  </a:ext>
                </a:extLst>
              </p:cNvPr>
              <p:cNvSpPr txBox="1"/>
              <p:nvPr/>
            </p:nvSpPr>
            <p:spPr>
              <a:xfrm>
                <a:off x="3565339" y="5758934"/>
                <a:ext cx="4584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EFE976-8715-40CD-8768-56A740E72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339" y="5758934"/>
                <a:ext cx="45847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2BD7AA-188F-4171-BC74-F65B98C6F95C}"/>
                  </a:ext>
                </a:extLst>
              </p:cNvPr>
              <p:cNvSpPr txBox="1"/>
              <p:nvPr/>
            </p:nvSpPr>
            <p:spPr>
              <a:xfrm>
                <a:off x="5326788" y="4135080"/>
                <a:ext cx="3131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2BD7AA-188F-4171-BC74-F65B98C6F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788" y="4135080"/>
                <a:ext cx="313141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590053-9A0D-48D9-AE73-B6610577124B}"/>
                  </a:ext>
                </a:extLst>
              </p:cNvPr>
              <p:cNvSpPr txBox="1"/>
              <p:nvPr/>
            </p:nvSpPr>
            <p:spPr>
              <a:xfrm>
                <a:off x="4156527" y="3802186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590053-9A0D-48D9-AE73-B66105771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527" y="3802186"/>
                <a:ext cx="3131412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DF926E-811C-4D92-9364-714A9210C6B0}"/>
                  </a:ext>
                </a:extLst>
              </p:cNvPr>
              <p:cNvSpPr txBox="1"/>
              <p:nvPr/>
            </p:nvSpPr>
            <p:spPr>
              <a:xfrm>
                <a:off x="3158206" y="6255130"/>
                <a:ext cx="3131412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H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CH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fr-CH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CH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DF926E-811C-4D92-9364-714A9210C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206" y="6255130"/>
                <a:ext cx="3131412" cy="374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7F45F2-BFDB-4646-ACA4-D9CA501918D3}"/>
              </a:ext>
            </a:extLst>
          </p:cNvPr>
          <p:cNvCxnSpPr/>
          <p:nvPr/>
        </p:nvCxnSpPr>
        <p:spPr>
          <a:xfrm>
            <a:off x="4801009" y="5549900"/>
            <a:ext cx="1872000" cy="0"/>
          </a:xfrm>
          <a:prstGeom prst="line">
            <a:avLst/>
          </a:prstGeom>
          <a:ln w="952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484668-0289-466F-A45A-EC03B5658BAB}"/>
                  </a:ext>
                </a:extLst>
              </p:cNvPr>
              <p:cNvSpPr txBox="1"/>
              <p:nvPr/>
            </p:nvSpPr>
            <p:spPr>
              <a:xfrm>
                <a:off x="6679712" y="5344505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484668-0289-466F-A45A-EC03B5658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712" y="5344505"/>
                <a:ext cx="381488" cy="385875"/>
              </a:xfrm>
              <a:prstGeom prst="rect">
                <a:avLst/>
              </a:prstGeom>
              <a:blipFill>
                <a:blip r:embed="rId8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8B324C-00A8-4BB6-8F2B-85EBB316FBF4}"/>
              </a:ext>
            </a:extLst>
          </p:cNvPr>
          <p:cNvCxnSpPr/>
          <p:nvPr/>
        </p:nvCxnSpPr>
        <p:spPr>
          <a:xfrm>
            <a:off x="3383512" y="5816600"/>
            <a:ext cx="972000" cy="0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07D840-C06A-4C64-BFC6-A599ACB6F76F}"/>
                  </a:ext>
                </a:extLst>
              </p:cNvPr>
              <p:cNvSpPr txBox="1"/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07D840-C06A-4C64-BFC6-A599ACB6F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00" y="5334000"/>
                <a:ext cx="381488" cy="385875"/>
              </a:xfrm>
              <a:prstGeom prst="rect">
                <a:avLst/>
              </a:prstGeom>
              <a:blipFill>
                <a:blip r:embed="rId9"/>
                <a:stretch>
                  <a:fillRect r="-338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F44937B-87B7-4AEE-9628-F89FC97015C8}"/>
              </a:ext>
            </a:extLst>
          </p:cNvPr>
          <p:cNvSpPr/>
          <p:nvPr/>
        </p:nvSpPr>
        <p:spPr>
          <a:xfrm>
            <a:off x="3606120" y="4512213"/>
            <a:ext cx="3687352" cy="1799158"/>
          </a:xfrm>
          <a:custGeom>
            <a:avLst/>
            <a:gdLst>
              <a:gd name="connsiteX0" fmla="*/ 2442752 w 3687352"/>
              <a:gd name="connsiteY0" fmla="*/ 743256 h 1799158"/>
              <a:gd name="connsiteX1" fmla="*/ 2112552 w 3687352"/>
              <a:gd name="connsiteY1" fmla="*/ 749606 h 1799158"/>
              <a:gd name="connsiteX2" fmla="*/ 1896652 w 3687352"/>
              <a:gd name="connsiteY2" fmla="*/ 1232206 h 1799158"/>
              <a:gd name="connsiteX3" fmla="*/ 1706152 w 3687352"/>
              <a:gd name="connsiteY3" fmla="*/ 1035356 h 1799158"/>
              <a:gd name="connsiteX4" fmla="*/ 1001302 w 3687352"/>
              <a:gd name="connsiteY4" fmla="*/ 1035356 h 1799158"/>
              <a:gd name="connsiteX5" fmla="*/ 836202 w 3687352"/>
              <a:gd name="connsiteY5" fmla="*/ 1194106 h 1799158"/>
              <a:gd name="connsiteX6" fmla="*/ 734602 w 3687352"/>
              <a:gd name="connsiteY6" fmla="*/ 1797356 h 1799158"/>
              <a:gd name="connsiteX7" fmla="*/ 563152 w 3687352"/>
              <a:gd name="connsiteY7" fmla="*/ 1378256 h 1799158"/>
              <a:gd name="connsiteX8" fmla="*/ 150402 w 3687352"/>
              <a:gd name="connsiteY8" fmla="*/ 1321106 h 1799158"/>
              <a:gd name="connsiteX9" fmla="*/ 4352 w 3687352"/>
              <a:gd name="connsiteY9" fmla="*/ 1498906 h 1799158"/>
              <a:gd name="connsiteX10" fmla="*/ 80552 w 3687352"/>
              <a:gd name="connsiteY10" fmla="*/ 1308406 h 1799158"/>
              <a:gd name="connsiteX11" fmla="*/ 486952 w 3687352"/>
              <a:gd name="connsiteY11" fmla="*/ 1270306 h 1799158"/>
              <a:gd name="connsiteX12" fmla="*/ 664752 w 3687352"/>
              <a:gd name="connsiteY12" fmla="*/ 1263956 h 1799158"/>
              <a:gd name="connsiteX13" fmla="*/ 867952 w 3687352"/>
              <a:gd name="connsiteY13" fmla="*/ 1022656 h 1799158"/>
              <a:gd name="connsiteX14" fmla="*/ 1388652 w 3687352"/>
              <a:gd name="connsiteY14" fmla="*/ 984556 h 1799158"/>
              <a:gd name="connsiteX15" fmla="*/ 1718852 w 3687352"/>
              <a:gd name="connsiteY15" fmla="*/ 152706 h 1799158"/>
              <a:gd name="connsiteX16" fmla="*/ 1896652 w 3687352"/>
              <a:gd name="connsiteY16" fmla="*/ 660706 h 1799158"/>
              <a:gd name="connsiteX17" fmla="*/ 2049052 w 3687352"/>
              <a:gd name="connsiteY17" fmla="*/ 743256 h 1799158"/>
              <a:gd name="connsiteX18" fmla="*/ 2614202 w 3687352"/>
              <a:gd name="connsiteY18" fmla="*/ 724206 h 1799158"/>
              <a:gd name="connsiteX19" fmla="*/ 2899952 w 3687352"/>
              <a:gd name="connsiteY19" fmla="*/ 306 h 1799158"/>
              <a:gd name="connsiteX20" fmla="*/ 3046002 w 3687352"/>
              <a:gd name="connsiteY20" fmla="*/ 635306 h 1799158"/>
              <a:gd name="connsiteX21" fmla="*/ 3242852 w 3687352"/>
              <a:gd name="connsiteY21" fmla="*/ 743256 h 1799158"/>
              <a:gd name="connsiteX22" fmla="*/ 3687352 w 3687352"/>
              <a:gd name="connsiteY22" fmla="*/ 743256 h 1799158"/>
              <a:gd name="connsiteX23" fmla="*/ 2442752 w 3687352"/>
              <a:gd name="connsiteY23" fmla="*/ 743256 h 179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87352" h="1799158">
                <a:moveTo>
                  <a:pt x="2442752" y="743256"/>
                </a:moveTo>
                <a:cubicBezTo>
                  <a:pt x="2323160" y="705685"/>
                  <a:pt x="2203569" y="668114"/>
                  <a:pt x="2112552" y="749606"/>
                </a:cubicBezTo>
                <a:cubicBezTo>
                  <a:pt x="2021535" y="831098"/>
                  <a:pt x="1964385" y="1184581"/>
                  <a:pt x="1896652" y="1232206"/>
                </a:cubicBezTo>
                <a:cubicBezTo>
                  <a:pt x="1828919" y="1279831"/>
                  <a:pt x="1855377" y="1068164"/>
                  <a:pt x="1706152" y="1035356"/>
                </a:cubicBezTo>
                <a:cubicBezTo>
                  <a:pt x="1556927" y="1002548"/>
                  <a:pt x="1146294" y="1008898"/>
                  <a:pt x="1001302" y="1035356"/>
                </a:cubicBezTo>
                <a:cubicBezTo>
                  <a:pt x="856310" y="1061814"/>
                  <a:pt x="880652" y="1067106"/>
                  <a:pt x="836202" y="1194106"/>
                </a:cubicBezTo>
                <a:cubicBezTo>
                  <a:pt x="791752" y="1321106"/>
                  <a:pt x="780110" y="1766664"/>
                  <a:pt x="734602" y="1797356"/>
                </a:cubicBezTo>
                <a:cubicBezTo>
                  <a:pt x="689094" y="1828048"/>
                  <a:pt x="660519" y="1457631"/>
                  <a:pt x="563152" y="1378256"/>
                </a:cubicBezTo>
                <a:cubicBezTo>
                  <a:pt x="465785" y="1298881"/>
                  <a:pt x="243535" y="1300998"/>
                  <a:pt x="150402" y="1321106"/>
                </a:cubicBezTo>
                <a:cubicBezTo>
                  <a:pt x="57269" y="1341214"/>
                  <a:pt x="15994" y="1501023"/>
                  <a:pt x="4352" y="1498906"/>
                </a:cubicBezTo>
                <a:cubicBezTo>
                  <a:pt x="-7290" y="1496789"/>
                  <a:pt x="119" y="1346506"/>
                  <a:pt x="80552" y="1308406"/>
                </a:cubicBezTo>
                <a:cubicBezTo>
                  <a:pt x="160985" y="1270306"/>
                  <a:pt x="389585" y="1277714"/>
                  <a:pt x="486952" y="1270306"/>
                </a:cubicBezTo>
                <a:cubicBezTo>
                  <a:pt x="584319" y="1262898"/>
                  <a:pt x="601252" y="1305231"/>
                  <a:pt x="664752" y="1263956"/>
                </a:cubicBezTo>
                <a:cubicBezTo>
                  <a:pt x="728252" y="1222681"/>
                  <a:pt x="747302" y="1069223"/>
                  <a:pt x="867952" y="1022656"/>
                </a:cubicBezTo>
                <a:cubicBezTo>
                  <a:pt x="988602" y="976089"/>
                  <a:pt x="1246835" y="1129548"/>
                  <a:pt x="1388652" y="984556"/>
                </a:cubicBezTo>
                <a:cubicBezTo>
                  <a:pt x="1530469" y="839564"/>
                  <a:pt x="1634185" y="206681"/>
                  <a:pt x="1718852" y="152706"/>
                </a:cubicBezTo>
                <a:cubicBezTo>
                  <a:pt x="1803519" y="98731"/>
                  <a:pt x="1841619" y="562281"/>
                  <a:pt x="1896652" y="660706"/>
                </a:cubicBezTo>
                <a:cubicBezTo>
                  <a:pt x="1951685" y="759131"/>
                  <a:pt x="1929460" y="732673"/>
                  <a:pt x="2049052" y="743256"/>
                </a:cubicBezTo>
                <a:cubicBezTo>
                  <a:pt x="2168644" y="753839"/>
                  <a:pt x="2472385" y="848031"/>
                  <a:pt x="2614202" y="724206"/>
                </a:cubicBezTo>
                <a:cubicBezTo>
                  <a:pt x="2756019" y="600381"/>
                  <a:pt x="2827985" y="15123"/>
                  <a:pt x="2899952" y="306"/>
                </a:cubicBezTo>
                <a:cubicBezTo>
                  <a:pt x="2971919" y="-14511"/>
                  <a:pt x="2988852" y="511481"/>
                  <a:pt x="3046002" y="635306"/>
                </a:cubicBezTo>
                <a:cubicBezTo>
                  <a:pt x="3103152" y="759131"/>
                  <a:pt x="3135960" y="725264"/>
                  <a:pt x="3242852" y="743256"/>
                </a:cubicBezTo>
                <a:cubicBezTo>
                  <a:pt x="3349744" y="761248"/>
                  <a:pt x="3687352" y="743256"/>
                  <a:pt x="3687352" y="743256"/>
                </a:cubicBezTo>
                <a:lnTo>
                  <a:pt x="2442752" y="74325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2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1B3C55-91F3-43CE-8404-3B12806E682A}"/>
              </a:ext>
            </a:extLst>
          </p:cNvPr>
          <p:cNvCxnSpPr/>
          <p:nvPr/>
        </p:nvCxnSpPr>
        <p:spPr>
          <a:xfrm>
            <a:off x="3383512" y="5560956"/>
            <a:ext cx="972000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961859C-819C-4AA0-B5DC-32CB3ED5572B}"/>
                  </a:ext>
                </a:extLst>
              </p:cNvPr>
              <p:cNvSpPr txBox="1"/>
              <p:nvPr/>
            </p:nvSpPr>
            <p:spPr>
              <a:xfrm>
                <a:off x="2057400" y="5679812"/>
                <a:ext cx="1605163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fr-FR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961859C-819C-4AA0-B5DC-32CB3ED55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679812"/>
                <a:ext cx="1605163" cy="385875"/>
              </a:xfrm>
              <a:prstGeom prst="rect">
                <a:avLst/>
              </a:prstGeom>
              <a:blipFill>
                <a:blip r:embed="rId10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5211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26055</TotalTime>
  <Words>2446</Words>
  <Application>Microsoft Office PowerPoint</Application>
  <PresentationFormat>On-screen Show (4:3)</PresentationFormat>
  <Paragraphs>451</Paragraphs>
  <Slides>34</Slides>
  <Notes>32</Notes>
  <HiddenSlides>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Segoe UI</vt:lpstr>
      <vt:lpstr>Times New Roman</vt:lpstr>
      <vt:lpstr>Thème Office</vt:lpstr>
      <vt:lpstr>PowerPoint Presentation</vt:lpstr>
      <vt:lpstr>PowerPoint Presentation</vt:lpstr>
      <vt:lpstr>I) Alloys and solid solutions</vt:lpstr>
      <vt:lpstr>I) Alloys and solid solutions</vt:lpstr>
      <vt:lpstr>I) Alloys and solid solutions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III) Quick ECD optimizations</vt:lpstr>
      <vt:lpstr>III) Quick ECD optimizations</vt:lpstr>
      <vt:lpstr>III) Quick ECD optimizations</vt:lpstr>
      <vt:lpstr>PowerPoint Presentation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  <vt:lpstr>II) Electrodeposition of several elements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Pulse Deposition</dc:title>
  <dc:creator>phl128</dc:creator>
  <cp:lastModifiedBy>Cédric Frantz</cp:lastModifiedBy>
  <cp:revision>138</cp:revision>
  <dcterms:created xsi:type="dcterms:W3CDTF">2021-11-03T14:11:39Z</dcterms:created>
  <dcterms:modified xsi:type="dcterms:W3CDTF">2024-12-02T11:47:59Z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2019-10-30T00:00:00Z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2021-11-03T00:00:00Z</vt:filetime>
  </property>
</Properties>
</file>